
<file path=[Content_Types].xml><?xml version="1.0" encoding="utf-8"?>
<Types xmlns="http://schemas.openxmlformats.org/package/2006/content-types">
  <Override PartName="/_rels/.rels" ContentType="application/vnd.openxmlformats-package.relationships+xml"/>
  <Override PartName="/docProps/custom.xml" ContentType="application/vnd.openxmlformats-officedocument.custom-properties+xml"/>
  <Override PartName="/docProps/core.xml" ContentType="application/vnd.openxmlformats-package.core-properties+xml"/>
  <Override PartName="/docProps/app.xml" ContentType="application/vnd.openxmlformats-officedocument.extended-properties+xml"/>
  <Override PartName="/ppt/_rels/presentation.xml.rels" ContentType="application/vnd.openxmlformats-package.relationships+xml"/>
  <Override PartName="/ppt/media/image45.jpeg" ContentType="image/jpeg"/>
  <Override PartName="/ppt/media/image44.png" ContentType="image/png"/>
  <Override PartName="/ppt/media/image43.png" ContentType="image/png"/>
  <Override PartName="/ppt/media/image42.wmf" ContentType="image/x-wmf"/>
  <Override PartName="/ppt/media/image37.tif" ContentType="image/tiff"/>
  <Override PartName="/ppt/media/image41.png" ContentType="image/png"/>
  <Override PartName="/ppt/media/image36.wmf" ContentType="image/x-wmf"/>
  <Override PartName="/ppt/media/image40.png" ContentType="image/png"/>
  <Override PartName="/ppt/media/image35.wmf" ContentType="image/x-wmf"/>
  <Override PartName="/ppt/media/image15.png" ContentType="image/png"/>
  <Override PartName="/ppt/media/image39.png" ContentType="image/png"/>
  <Override PartName="/ppt/media/image14.png" ContentType="image/png"/>
  <Override PartName="/ppt/media/image38.png" ContentType="image/png"/>
  <Override PartName="/ppt/media/image13.png" ContentType="image/png"/>
  <Override PartName="/ppt/media/image12.png" ContentType="image/png"/>
  <Override PartName="/ppt/media/image11.png" ContentType="image/png"/>
  <Override PartName="/ppt/media/image10.png" ContentType="image/png"/>
  <Override PartName="/ppt/media/image16.png" ContentType="image/png"/>
  <Override PartName="/ppt/media/image17.png" ContentType="image/png"/>
  <Override PartName="/ppt/media/image18.png" ContentType="image/png"/>
  <Override PartName="/ppt/media/image19.png" ContentType="image/png"/>
  <Override PartName="/ppt/media/image20.png" ContentType="image/png"/>
  <Override PartName="/ppt/media/image21.png" ContentType="image/png"/>
  <Override PartName="/ppt/media/image22.png" ContentType="image/png"/>
  <Override PartName="/ppt/media/image23.png" ContentType="image/png"/>
  <Override PartName="/ppt/media/image24.png" ContentType="image/png"/>
  <Override PartName="/ppt/media/image2.png" ContentType="image/png"/>
  <Override PartName="/ppt/media/image3.png" ContentType="image/png"/>
  <Override PartName="/ppt/media/image4.png" ContentType="image/png"/>
  <Override PartName="/ppt/media/image5.png" ContentType="image/png"/>
  <Override PartName="/ppt/media/image30.png" ContentType="image/png"/>
  <Override PartName="/ppt/media/image25.wmf" ContentType="image/x-wmf"/>
  <Override PartName="/ppt/media/image1.tif" ContentType="image/tiff"/>
  <Override PartName="/ppt/media/image26.wmf" ContentType="image/x-wmf"/>
  <Override PartName="/ppt/media/hdphoto1.wdp" ContentType="image/vnd.ms-photo"/>
  <Override PartName="/ppt/media/image27.wmf" ContentType="image/x-wmf"/>
  <Override PartName="/ppt/media/hdphoto2.wdp" ContentType="image/vnd.ms-photo"/>
  <Override PartName="/ppt/media/image28.wmf" ContentType="image/x-wmf"/>
  <Override PartName="/ppt/media/image29.wmf" ContentType="image/x-wmf"/>
  <Override PartName="/ppt/media/image6.png" ContentType="image/png"/>
  <Override PartName="/ppt/media/image31.wmf" ContentType="image/x-wmf"/>
  <Override PartName="/ppt/media/image7.png" ContentType="image/png"/>
  <Override PartName="/ppt/media/image32.wmf" ContentType="image/x-wmf"/>
  <Override PartName="/ppt/media/image8.png" ContentType="image/png"/>
  <Override PartName="/ppt/media/image33.wmf" ContentType="image/x-wmf"/>
  <Override PartName="/ppt/media/image9.png" ContentType="image/png"/>
  <Override PartName="/ppt/media/image34.wmf" ContentType="image/x-wmf"/>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presentation.xml" ContentType="application/vnd.openxmlformats-officedocument.presentationml.presentation.main+xml"/>
  <Override PartName="/ppt/theme/theme2.xml" ContentType="application/vnd.openxmlformats-officedocument.theme+xml"/>
  <Override PartName="/ppt/theme/theme1.xml" ContentType="application/vnd.openxmlformats-officedocument.theme+xml"/>
  <Override PartName="/ppt/slideLayouts/_rels/slideLayout24.xml.rels" ContentType="application/vnd.openxmlformats-package.relationships+xml"/>
  <Override PartName="/ppt/slideLayouts/_rels/slideLayout23.xml.rels" ContentType="application/vnd.openxmlformats-package.relationships+xml"/>
  <Override PartName="/ppt/slideLayouts/_rels/slideLayout22.xml.rels" ContentType="application/vnd.openxmlformats-package.relationships+xml"/>
  <Override PartName="/ppt/slideLayouts/_rels/slideLayout21.xml.rels" ContentType="application/vnd.openxmlformats-package.relationships+xml"/>
  <Override PartName="/ppt/slideLayouts/_rels/slideLayout20.xml.rels" ContentType="application/vnd.openxmlformats-package.relationships+xml"/>
  <Override PartName="/ppt/slideLayouts/_rels/slideLayout19.xml.rels" ContentType="application/vnd.openxmlformats-package.relationships+xml"/>
  <Override PartName="/ppt/slideLayouts/_rels/slideLayout6.xml.rels" ContentType="application/vnd.openxmlformats-package.relationships+xml"/>
  <Override PartName="/ppt/slideLayouts/_rels/slideLayout5.xml.rels" ContentType="application/vnd.openxmlformats-package.relationships+xml"/>
  <Override PartName="/ppt/slideLayouts/_rels/slideLayout14.xml.rels" ContentType="application/vnd.openxmlformats-package.relationships+xml"/>
  <Override PartName="/ppt/slideLayouts/_rels/slideLayout13.xml.rels" ContentType="application/vnd.openxmlformats-package.relationships+xml"/>
  <Override PartName="/ppt/slideLayouts/_rels/slideLayout18.xml.rels" ContentType="application/vnd.openxmlformats-package.relationships+xml"/>
  <Override PartName="/ppt/slideLayouts/_rels/slideLayout4.xml.rels" ContentType="application/vnd.openxmlformats-package.relationships+xml"/>
  <Override PartName="/ppt/slideLayouts/_rels/slideLayout12.xml.rels" ContentType="application/vnd.openxmlformats-package.relationships+xml"/>
  <Override PartName="/ppt/slideLayouts/_rels/slideLayout17.xml.rels" ContentType="application/vnd.openxmlformats-package.relationships+xml"/>
  <Override PartName="/ppt/slideLayouts/_rels/slideLayout3.xml.rels" ContentType="application/vnd.openxmlformats-package.relationships+xml"/>
  <Override PartName="/ppt/slideLayouts/_rels/slideLayout11.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7.xml.rels" ContentType="application/vnd.openxmlformats-package.relationships+xml"/>
  <Override PartName="/ppt/slideLayouts/_rels/slideLayout1.xml.rels" ContentType="application/vnd.openxmlformats-package.relationships+xml"/>
  <Override PartName="/ppt/slideLayouts/_rels/slideLayout15.xml.rels" ContentType="application/vnd.openxmlformats-package.relationships+xml"/>
  <Override PartName="/ppt/slideLayouts/_rels/slideLayout8.xml.rels" ContentType="application/vnd.openxmlformats-package.relationships+xml"/>
  <Override PartName="/ppt/slideLayouts/_rels/slideLayout2.xml.rels" ContentType="application/vnd.openxmlformats-package.relationships+xml"/>
  <Override PartName="/ppt/slideLayouts/_rels/slideLayout16.xml.rels" ContentType="application/vnd.openxmlformats-package.relationships+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s/_rels/slide29.xml.rels" ContentType="application/vnd.openxmlformats-package.relationships+xml"/>
  <Override PartName="/ppt/slides/_rels/slide28.xml.rels" ContentType="application/vnd.openxmlformats-package.relationships+xml"/>
  <Override PartName="/ppt/slides/_rels/slide27.xml.rels" ContentType="application/vnd.openxmlformats-package.relationships+xml"/>
  <Override PartName="/ppt/slides/_rels/slide26.xml.rels" ContentType="application/vnd.openxmlformats-package.relationships+xml"/>
  <Override PartName="/ppt/slides/_rels/slide31.xml.rels" ContentType="application/vnd.openxmlformats-package.relationships+xml"/>
  <Override PartName="/ppt/slides/_rels/slide25.xml.rels" ContentType="application/vnd.openxmlformats-package.relationships+xml"/>
  <Override PartName="/ppt/slides/_rels/slide30.xml.rels" ContentType="application/vnd.openxmlformats-package.relationships+xml"/>
  <Override PartName="/ppt/slides/_rels/slide24.xml.rels" ContentType="application/vnd.openxmlformats-package.relationships+xml"/>
  <Override PartName="/ppt/slides/_rels/slide23.xml.rels" ContentType="application/vnd.openxmlformats-package.relationships+xml"/>
  <Override PartName="/ppt/slides/_rels/slide22.xml.rels" ContentType="application/vnd.openxmlformats-package.relationships+xml"/>
  <Override PartName="/ppt/slides/_rels/slide21.xml.rels" ContentType="application/vnd.openxmlformats-package.relationships+xml"/>
  <Override PartName="/ppt/slides/_rels/slide20.xml.rels" ContentType="application/vnd.openxmlformats-package.relationships+xml"/>
  <Override PartName="/ppt/slides/_rels/slide19.xml.rels" ContentType="application/vnd.openxmlformats-package.relationships+xml"/>
  <Override PartName="/ppt/slides/_rels/slide18.xml.rels" ContentType="application/vnd.openxmlformats-package.relationships+xml"/>
  <Override PartName="/ppt/slides/_rels/slide17.xml.rels" ContentType="application/vnd.openxmlformats-package.relationships+xml"/>
  <Override PartName="/ppt/slides/_rels/slide6.xml.rels" ContentType="application/vnd.openxmlformats-package.relationships+xml"/>
  <Override PartName="/ppt/slides/_rels/slide5.xml.rels" ContentType="application/vnd.openxmlformats-package.relationships+xml"/>
  <Override PartName="/ppt/slides/_rels/slide4.xml.rels" ContentType="application/vnd.openxmlformats-package.relationships+xml"/>
  <Override PartName="/ppt/slides/_rels/slide3.xml.rels" ContentType="application/vnd.openxmlformats-package.relationships+xml"/>
  <Override PartName="/ppt/slides/_rels/slide1.xml.rels" ContentType="application/vnd.openxmlformats-package.relationships+xml"/>
  <Override PartName="/ppt/slides/_rels/slide9.xml.rels" ContentType="application/vnd.openxmlformats-package.relationships+xml"/>
  <Override PartName="/ppt/slides/_rels/slide2.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Lst>
  <p:sldSz cx="13004800" cy="975360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
        <p:nvSpPr>
          <p:cNvPr id="27" name="PlaceHolder 2"/>
          <p:cNvSpPr>
            <a:spLocks noGrp="1"/>
          </p:cNvSpPr>
          <p:nvPr>
            <p:ph type="body"/>
          </p:nvPr>
        </p:nvSpPr>
        <p:spPr>
          <a:xfrm>
            <a:off x="571680" y="2324160"/>
            <a:ext cx="1186128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28" name="PlaceHolder 3"/>
          <p:cNvSpPr>
            <a:spLocks noGrp="1"/>
          </p:cNvSpPr>
          <p:nvPr>
            <p:ph type="body"/>
          </p:nvPr>
        </p:nvSpPr>
        <p:spPr>
          <a:xfrm>
            <a:off x="571680" y="5753880"/>
            <a:ext cx="11861280" cy="3131640"/>
          </a:xfrm>
          <a:prstGeom prst="rect">
            <a:avLst/>
          </a:prstGeom>
        </p:spPr>
        <p:txBody>
          <a:bodyPr lIns="0" rIns="0" tIns="0" bIns="0">
            <a:normAutofit/>
          </a:bodyPr>
          <a:p>
            <a:endParaRPr b="0" lang="en-US" sz="3000" spc="-1" strike="noStrike">
              <a:solidFill>
                <a:srgbClr val="000000"/>
              </a:solidFill>
              <a:latin typeface="Helvetica Neue"/>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
        <p:nvSpPr>
          <p:cNvPr id="30" name="PlaceHolder 2"/>
          <p:cNvSpPr>
            <a:spLocks noGrp="1"/>
          </p:cNvSpPr>
          <p:nvPr>
            <p:ph type="body"/>
          </p:nvPr>
        </p:nvSpPr>
        <p:spPr>
          <a:xfrm>
            <a:off x="571680" y="232416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31" name="PlaceHolder 3"/>
          <p:cNvSpPr>
            <a:spLocks noGrp="1"/>
          </p:cNvSpPr>
          <p:nvPr>
            <p:ph type="body"/>
          </p:nvPr>
        </p:nvSpPr>
        <p:spPr>
          <a:xfrm>
            <a:off x="6649560" y="232416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32" name="PlaceHolder 4"/>
          <p:cNvSpPr>
            <a:spLocks noGrp="1"/>
          </p:cNvSpPr>
          <p:nvPr>
            <p:ph type="body"/>
          </p:nvPr>
        </p:nvSpPr>
        <p:spPr>
          <a:xfrm>
            <a:off x="571680" y="575388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33" name="PlaceHolder 5"/>
          <p:cNvSpPr>
            <a:spLocks noGrp="1"/>
          </p:cNvSpPr>
          <p:nvPr>
            <p:ph type="body"/>
          </p:nvPr>
        </p:nvSpPr>
        <p:spPr>
          <a:xfrm>
            <a:off x="6649560" y="575388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
        <p:nvSpPr>
          <p:cNvPr id="35" name="PlaceHolder 2"/>
          <p:cNvSpPr>
            <a:spLocks noGrp="1"/>
          </p:cNvSpPr>
          <p:nvPr>
            <p:ph type="body"/>
          </p:nvPr>
        </p:nvSpPr>
        <p:spPr>
          <a:xfrm>
            <a:off x="571680" y="2324160"/>
            <a:ext cx="381924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36" name="PlaceHolder 3"/>
          <p:cNvSpPr>
            <a:spLocks noGrp="1"/>
          </p:cNvSpPr>
          <p:nvPr>
            <p:ph type="body"/>
          </p:nvPr>
        </p:nvSpPr>
        <p:spPr>
          <a:xfrm>
            <a:off x="4582440" y="2324160"/>
            <a:ext cx="381924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37" name="PlaceHolder 4"/>
          <p:cNvSpPr>
            <a:spLocks noGrp="1"/>
          </p:cNvSpPr>
          <p:nvPr>
            <p:ph type="body"/>
          </p:nvPr>
        </p:nvSpPr>
        <p:spPr>
          <a:xfrm>
            <a:off x="8592840" y="2324160"/>
            <a:ext cx="381924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38" name="PlaceHolder 5"/>
          <p:cNvSpPr>
            <a:spLocks noGrp="1"/>
          </p:cNvSpPr>
          <p:nvPr>
            <p:ph type="body"/>
          </p:nvPr>
        </p:nvSpPr>
        <p:spPr>
          <a:xfrm>
            <a:off x="571680" y="5753880"/>
            <a:ext cx="381924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39" name="PlaceHolder 6"/>
          <p:cNvSpPr>
            <a:spLocks noGrp="1"/>
          </p:cNvSpPr>
          <p:nvPr>
            <p:ph type="body"/>
          </p:nvPr>
        </p:nvSpPr>
        <p:spPr>
          <a:xfrm>
            <a:off x="4582440" y="5753880"/>
            <a:ext cx="381924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40" name="PlaceHolder 7"/>
          <p:cNvSpPr>
            <a:spLocks noGrp="1"/>
          </p:cNvSpPr>
          <p:nvPr>
            <p:ph type="body"/>
          </p:nvPr>
        </p:nvSpPr>
        <p:spPr>
          <a:xfrm>
            <a:off x="8592840" y="5753880"/>
            <a:ext cx="3819240" cy="3131640"/>
          </a:xfrm>
          <a:prstGeom prst="rect">
            <a:avLst/>
          </a:prstGeom>
        </p:spPr>
        <p:txBody>
          <a:bodyPr lIns="0" rIns="0" tIns="0" bIns="0">
            <a:normAutofit/>
          </a:bodyPr>
          <a:p>
            <a:endParaRPr b="0" lang="en-US" sz="3000" spc="-1" strike="noStrike">
              <a:solidFill>
                <a:srgbClr val="000000"/>
              </a:solidFill>
              <a:latin typeface="Helvetica Neue"/>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5"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
        <p:nvSpPr>
          <p:cNvPr id="46" name="PlaceHolder 2"/>
          <p:cNvSpPr>
            <a:spLocks noGrp="1"/>
          </p:cNvSpPr>
          <p:nvPr>
            <p:ph type="subTitle"/>
          </p:nvPr>
        </p:nvSpPr>
        <p:spPr>
          <a:xfrm>
            <a:off x="571680" y="2324160"/>
            <a:ext cx="11861280" cy="656568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
        <p:nvSpPr>
          <p:cNvPr id="48" name="PlaceHolder 2"/>
          <p:cNvSpPr>
            <a:spLocks noGrp="1"/>
          </p:cNvSpPr>
          <p:nvPr>
            <p:ph type="body"/>
          </p:nvPr>
        </p:nvSpPr>
        <p:spPr>
          <a:xfrm>
            <a:off x="571680" y="2324160"/>
            <a:ext cx="11861280" cy="6565680"/>
          </a:xfrm>
          <a:prstGeom prst="rect">
            <a:avLst/>
          </a:prstGeom>
        </p:spPr>
        <p:txBody>
          <a:bodyPr lIns="0" rIns="0" tIns="0" bIns="0">
            <a:normAutofit/>
          </a:bodyPr>
          <a:p>
            <a:endParaRPr b="0" lang="en-US" sz="3000" spc="-1" strike="noStrike">
              <a:solidFill>
                <a:srgbClr val="000000"/>
              </a:solidFill>
              <a:latin typeface="Helvetica Neue"/>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
        <p:nvSpPr>
          <p:cNvPr id="50" name="PlaceHolder 2"/>
          <p:cNvSpPr>
            <a:spLocks noGrp="1"/>
          </p:cNvSpPr>
          <p:nvPr>
            <p:ph type="body"/>
          </p:nvPr>
        </p:nvSpPr>
        <p:spPr>
          <a:xfrm>
            <a:off x="571680" y="2324160"/>
            <a:ext cx="5788080" cy="656568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51" name="PlaceHolder 3"/>
          <p:cNvSpPr>
            <a:spLocks noGrp="1"/>
          </p:cNvSpPr>
          <p:nvPr>
            <p:ph type="body"/>
          </p:nvPr>
        </p:nvSpPr>
        <p:spPr>
          <a:xfrm>
            <a:off x="6649560" y="2324160"/>
            <a:ext cx="5788080" cy="6565680"/>
          </a:xfrm>
          <a:prstGeom prst="rect">
            <a:avLst/>
          </a:prstGeom>
        </p:spPr>
        <p:txBody>
          <a:bodyPr lIns="0" rIns="0" tIns="0" bIns="0">
            <a:normAutofit/>
          </a:bodyPr>
          <a:p>
            <a:endParaRPr b="0" lang="en-US" sz="3000" spc="-1" strike="noStrike">
              <a:solidFill>
                <a:srgbClr val="000000"/>
              </a:solidFill>
              <a:latin typeface="Helvetica Neue"/>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2"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3" name="PlaceHolder 1"/>
          <p:cNvSpPr>
            <a:spLocks noGrp="1"/>
          </p:cNvSpPr>
          <p:nvPr>
            <p:ph type="subTitle"/>
          </p:nvPr>
        </p:nvSpPr>
        <p:spPr>
          <a:xfrm>
            <a:off x="571680" y="330120"/>
            <a:ext cx="11861280" cy="647604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
        <p:nvSpPr>
          <p:cNvPr id="55" name="PlaceHolder 2"/>
          <p:cNvSpPr>
            <a:spLocks noGrp="1"/>
          </p:cNvSpPr>
          <p:nvPr>
            <p:ph type="body"/>
          </p:nvPr>
        </p:nvSpPr>
        <p:spPr>
          <a:xfrm>
            <a:off x="571680" y="232416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56" name="PlaceHolder 3"/>
          <p:cNvSpPr>
            <a:spLocks noGrp="1"/>
          </p:cNvSpPr>
          <p:nvPr>
            <p:ph type="body"/>
          </p:nvPr>
        </p:nvSpPr>
        <p:spPr>
          <a:xfrm>
            <a:off x="6649560" y="2324160"/>
            <a:ext cx="5788080" cy="656568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57" name="PlaceHolder 4"/>
          <p:cNvSpPr>
            <a:spLocks noGrp="1"/>
          </p:cNvSpPr>
          <p:nvPr>
            <p:ph type="body"/>
          </p:nvPr>
        </p:nvSpPr>
        <p:spPr>
          <a:xfrm>
            <a:off x="571680" y="575388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
        <p:nvSpPr>
          <p:cNvPr id="6" name="PlaceHolder 2"/>
          <p:cNvSpPr>
            <a:spLocks noGrp="1"/>
          </p:cNvSpPr>
          <p:nvPr>
            <p:ph type="subTitle"/>
          </p:nvPr>
        </p:nvSpPr>
        <p:spPr>
          <a:xfrm>
            <a:off x="571680" y="2324160"/>
            <a:ext cx="11861280" cy="656568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8"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
        <p:nvSpPr>
          <p:cNvPr id="59" name="PlaceHolder 2"/>
          <p:cNvSpPr>
            <a:spLocks noGrp="1"/>
          </p:cNvSpPr>
          <p:nvPr>
            <p:ph type="body"/>
          </p:nvPr>
        </p:nvSpPr>
        <p:spPr>
          <a:xfrm>
            <a:off x="571680" y="2324160"/>
            <a:ext cx="5788080" cy="656568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60" name="PlaceHolder 3"/>
          <p:cNvSpPr>
            <a:spLocks noGrp="1"/>
          </p:cNvSpPr>
          <p:nvPr>
            <p:ph type="body"/>
          </p:nvPr>
        </p:nvSpPr>
        <p:spPr>
          <a:xfrm>
            <a:off x="6649560" y="232416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61" name="PlaceHolder 4"/>
          <p:cNvSpPr>
            <a:spLocks noGrp="1"/>
          </p:cNvSpPr>
          <p:nvPr>
            <p:ph type="body"/>
          </p:nvPr>
        </p:nvSpPr>
        <p:spPr>
          <a:xfrm>
            <a:off x="6649560" y="575388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
        <p:nvSpPr>
          <p:cNvPr id="63" name="PlaceHolder 2"/>
          <p:cNvSpPr>
            <a:spLocks noGrp="1"/>
          </p:cNvSpPr>
          <p:nvPr>
            <p:ph type="body"/>
          </p:nvPr>
        </p:nvSpPr>
        <p:spPr>
          <a:xfrm>
            <a:off x="571680" y="232416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64" name="PlaceHolder 3"/>
          <p:cNvSpPr>
            <a:spLocks noGrp="1"/>
          </p:cNvSpPr>
          <p:nvPr>
            <p:ph type="body"/>
          </p:nvPr>
        </p:nvSpPr>
        <p:spPr>
          <a:xfrm>
            <a:off x="6649560" y="232416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65" name="PlaceHolder 4"/>
          <p:cNvSpPr>
            <a:spLocks noGrp="1"/>
          </p:cNvSpPr>
          <p:nvPr>
            <p:ph type="body"/>
          </p:nvPr>
        </p:nvSpPr>
        <p:spPr>
          <a:xfrm>
            <a:off x="571680" y="5753880"/>
            <a:ext cx="11861280" cy="3131640"/>
          </a:xfrm>
          <a:prstGeom prst="rect">
            <a:avLst/>
          </a:prstGeom>
        </p:spPr>
        <p:txBody>
          <a:bodyPr lIns="0" rIns="0" tIns="0" bIns="0">
            <a:normAutofit/>
          </a:bodyPr>
          <a:p>
            <a:endParaRPr b="0" lang="en-US" sz="3000" spc="-1" strike="noStrike">
              <a:solidFill>
                <a:srgbClr val="000000"/>
              </a:solidFill>
              <a:latin typeface="Helvetica Neue"/>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
        <p:nvSpPr>
          <p:cNvPr id="67" name="PlaceHolder 2"/>
          <p:cNvSpPr>
            <a:spLocks noGrp="1"/>
          </p:cNvSpPr>
          <p:nvPr>
            <p:ph type="body"/>
          </p:nvPr>
        </p:nvSpPr>
        <p:spPr>
          <a:xfrm>
            <a:off x="571680" y="2324160"/>
            <a:ext cx="1186128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68" name="PlaceHolder 3"/>
          <p:cNvSpPr>
            <a:spLocks noGrp="1"/>
          </p:cNvSpPr>
          <p:nvPr>
            <p:ph type="body"/>
          </p:nvPr>
        </p:nvSpPr>
        <p:spPr>
          <a:xfrm>
            <a:off x="571680" y="5753880"/>
            <a:ext cx="11861280" cy="3131640"/>
          </a:xfrm>
          <a:prstGeom prst="rect">
            <a:avLst/>
          </a:prstGeom>
        </p:spPr>
        <p:txBody>
          <a:bodyPr lIns="0" rIns="0" tIns="0" bIns="0">
            <a:normAutofit/>
          </a:bodyPr>
          <a:p>
            <a:endParaRPr b="0" lang="en-US" sz="3000" spc="-1" strike="noStrike">
              <a:solidFill>
                <a:srgbClr val="000000"/>
              </a:solidFill>
              <a:latin typeface="Helvetica Neue"/>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
        <p:nvSpPr>
          <p:cNvPr id="70" name="PlaceHolder 2"/>
          <p:cNvSpPr>
            <a:spLocks noGrp="1"/>
          </p:cNvSpPr>
          <p:nvPr>
            <p:ph type="body"/>
          </p:nvPr>
        </p:nvSpPr>
        <p:spPr>
          <a:xfrm>
            <a:off x="571680" y="232416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71" name="PlaceHolder 3"/>
          <p:cNvSpPr>
            <a:spLocks noGrp="1"/>
          </p:cNvSpPr>
          <p:nvPr>
            <p:ph type="body"/>
          </p:nvPr>
        </p:nvSpPr>
        <p:spPr>
          <a:xfrm>
            <a:off x="6649560" y="232416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72" name="PlaceHolder 4"/>
          <p:cNvSpPr>
            <a:spLocks noGrp="1"/>
          </p:cNvSpPr>
          <p:nvPr>
            <p:ph type="body"/>
          </p:nvPr>
        </p:nvSpPr>
        <p:spPr>
          <a:xfrm>
            <a:off x="571680" y="575388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73" name="PlaceHolder 5"/>
          <p:cNvSpPr>
            <a:spLocks noGrp="1"/>
          </p:cNvSpPr>
          <p:nvPr>
            <p:ph type="body"/>
          </p:nvPr>
        </p:nvSpPr>
        <p:spPr>
          <a:xfrm>
            <a:off x="6649560" y="575388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
        <p:nvSpPr>
          <p:cNvPr id="75" name="PlaceHolder 2"/>
          <p:cNvSpPr>
            <a:spLocks noGrp="1"/>
          </p:cNvSpPr>
          <p:nvPr>
            <p:ph type="body"/>
          </p:nvPr>
        </p:nvSpPr>
        <p:spPr>
          <a:xfrm>
            <a:off x="571680" y="2324160"/>
            <a:ext cx="381924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76" name="PlaceHolder 3"/>
          <p:cNvSpPr>
            <a:spLocks noGrp="1"/>
          </p:cNvSpPr>
          <p:nvPr>
            <p:ph type="body"/>
          </p:nvPr>
        </p:nvSpPr>
        <p:spPr>
          <a:xfrm>
            <a:off x="4582440" y="2324160"/>
            <a:ext cx="381924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77" name="PlaceHolder 4"/>
          <p:cNvSpPr>
            <a:spLocks noGrp="1"/>
          </p:cNvSpPr>
          <p:nvPr>
            <p:ph type="body"/>
          </p:nvPr>
        </p:nvSpPr>
        <p:spPr>
          <a:xfrm>
            <a:off x="8592840" y="2324160"/>
            <a:ext cx="381924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78" name="PlaceHolder 5"/>
          <p:cNvSpPr>
            <a:spLocks noGrp="1"/>
          </p:cNvSpPr>
          <p:nvPr>
            <p:ph type="body"/>
          </p:nvPr>
        </p:nvSpPr>
        <p:spPr>
          <a:xfrm>
            <a:off x="571680" y="5753880"/>
            <a:ext cx="381924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79" name="PlaceHolder 6"/>
          <p:cNvSpPr>
            <a:spLocks noGrp="1"/>
          </p:cNvSpPr>
          <p:nvPr>
            <p:ph type="body"/>
          </p:nvPr>
        </p:nvSpPr>
        <p:spPr>
          <a:xfrm>
            <a:off x="4582440" y="5753880"/>
            <a:ext cx="381924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80" name="PlaceHolder 7"/>
          <p:cNvSpPr>
            <a:spLocks noGrp="1"/>
          </p:cNvSpPr>
          <p:nvPr>
            <p:ph type="body"/>
          </p:nvPr>
        </p:nvSpPr>
        <p:spPr>
          <a:xfrm>
            <a:off x="8592840" y="5753880"/>
            <a:ext cx="3819240" cy="3131640"/>
          </a:xfrm>
          <a:prstGeom prst="rect">
            <a:avLst/>
          </a:prstGeom>
        </p:spPr>
        <p:txBody>
          <a:bodyPr lIns="0" rIns="0" tIns="0" bIns="0">
            <a:normAutofit/>
          </a:bodyPr>
          <a:p>
            <a:endParaRPr b="0" lang="en-US" sz="3000" spc="-1" strike="noStrike">
              <a:solidFill>
                <a:srgbClr val="000000"/>
              </a:solidFill>
              <a:latin typeface="Helvetica Neue"/>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
        <p:nvSpPr>
          <p:cNvPr id="8" name="PlaceHolder 2"/>
          <p:cNvSpPr>
            <a:spLocks noGrp="1"/>
          </p:cNvSpPr>
          <p:nvPr>
            <p:ph type="body"/>
          </p:nvPr>
        </p:nvSpPr>
        <p:spPr>
          <a:xfrm>
            <a:off x="571680" y="2324160"/>
            <a:ext cx="11861280" cy="6565680"/>
          </a:xfrm>
          <a:prstGeom prst="rect">
            <a:avLst/>
          </a:prstGeom>
        </p:spPr>
        <p:txBody>
          <a:bodyPr lIns="0" rIns="0" tIns="0" bIns="0">
            <a:normAutofit/>
          </a:bodyPr>
          <a:p>
            <a:endParaRPr b="0" lang="en-US" sz="3000" spc="-1" strike="noStrike">
              <a:solidFill>
                <a:srgbClr val="000000"/>
              </a:solidFill>
              <a:latin typeface="Helvetica Neue"/>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
        <p:nvSpPr>
          <p:cNvPr id="10" name="PlaceHolder 2"/>
          <p:cNvSpPr>
            <a:spLocks noGrp="1"/>
          </p:cNvSpPr>
          <p:nvPr>
            <p:ph type="body"/>
          </p:nvPr>
        </p:nvSpPr>
        <p:spPr>
          <a:xfrm>
            <a:off x="571680" y="2324160"/>
            <a:ext cx="5788080" cy="656568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11" name="PlaceHolder 3"/>
          <p:cNvSpPr>
            <a:spLocks noGrp="1"/>
          </p:cNvSpPr>
          <p:nvPr>
            <p:ph type="body"/>
          </p:nvPr>
        </p:nvSpPr>
        <p:spPr>
          <a:xfrm>
            <a:off x="6649560" y="2324160"/>
            <a:ext cx="5788080" cy="6565680"/>
          </a:xfrm>
          <a:prstGeom prst="rect">
            <a:avLst/>
          </a:prstGeom>
        </p:spPr>
        <p:txBody>
          <a:bodyPr lIns="0" rIns="0" tIns="0" bIns="0">
            <a:normAutofit/>
          </a:bodyPr>
          <a:p>
            <a:endParaRPr b="0" lang="en-US" sz="3000" spc="-1" strike="noStrike">
              <a:solidFill>
                <a:srgbClr val="000000"/>
              </a:solidFill>
              <a:latin typeface="Helvetica Neue"/>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571680" y="330120"/>
            <a:ext cx="11861280" cy="647604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
        <p:nvSpPr>
          <p:cNvPr id="15" name="PlaceHolder 2"/>
          <p:cNvSpPr>
            <a:spLocks noGrp="1"/>
          </p:cNvSpPr>
          <p:nvPr>
            <p:ph type="body"/>
          </p:nvPr>
        </p:nvSpPr>
        <p:spPr>
          <a:xfrm>
            <a:off x="571680" y="232416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16" name="PlaceHolder 3"/>
          <p:cNvSpPr>
            <a:spLocks noGrp="1"/>
          </p:cNvSpPr>
          <p:nvPr>
            <p:ph type="body"/>
          </p:nvPr>
        </p:nvSpPr>
        <p:spPr>
          <a:xfrm>
            <a:off x="6649560" y="2324160"/>
            <a:ext cx="5788080" cy="656568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17" name="PlaceHolder 4"/>
          <p:cNvSpPr>
            <a:spLocks noGrp="1"/>
          </p:cNvSpPr>
          <p:nvPr>
            <p:ph type="body"/>
          </p:nvPr>
        </p:nvSpPr>
        <p:spPr>
          <a:xfrm>
            <a:off x="571680" y="575388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
        <p:nvSpPr>
          <p:cNvPr id="19" name="PlaceHolder 2"/>
          <p:cNvSpPr>
            <a:spLocks noGrp="1"/>
          </p:cNvSpPr>
          <p:nvPr>
            <p:ph type="body"/>
          </p:nvPr>
        </p:nvSpPr>
        <p:spPr>
          <a:xfrm>
            <a:off x="571680" y="2324160"/>
            <a:ext cx="5788080" cy="656568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20" name="PlaceHolder 3"/>
          <p:cNvSpPr>
            <a:spLocks noGrp="1"/>
          </p:cNvSpPr>
          <p:nvPr>
            <p:ph type="body"/>
          </p:nvPr>
        </p:nvSpPr>
        <p:spPr>
          <a:xfrm>
            <a:off x="6649560" y="232416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21" name="PlaceHolder 4"/>
          <p:cNvSpPr>
            <a:spLocks noGrp="1"/>
          </p:cNvSpPr>
          <p:nvPr>
            <p:ph type="body"/>
          </p:nvPr>
        </p:nvSpPr>
        <p:spPr>
          <a:xfrm>
            <a:off x="6649560" y="575388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571680" y="330120"/>
            <a:ext cx="11861280" cy="1396800"/>
          </a:xfrm>
          <a:prstGeom prst="rect">
            <a:avLst/>
          </a:prstGeom>
        </p:spPr>
        <p:txBody>
          <a:bodyPr lIns="0" rIns="0" tIns="0" bIns="0" anchor="ctr"/>
          <a:p>
            <a:endParaRPr b="0" lang="en-US" sz="1200" spc="-1" strike="noStrike">
              <a:solidFill>
                <a:srgbClr val="000000"/>
              </a:solidFill>
              <a:latin typeface="Arial"/>
            </a:endParaRPr>
          </a:p>
        </p:txBody>
      </p:sp>
      <p:sp>
        <p:nvSpPr>
          <p:cNvPr id="23" name="PlaceHolder 2"/>
          <p:cNvSpPr>
            <a:spLocks noGrp="1"/>
          </p:cNvSpPr>
          <p:nvPr>
            <p:ph type="body"/>
          </p:nvPr>
        </p:nvSpPr>
        <p:spPr>
          <a:xfrm>
            <a:off x="571680" y="232416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24" name="PlaceHolder 3"/>
          <p:cNvSpPr>
            <a:spLocks noGrp="1"/>
          </p:cNvSpPr>
          <p:nvPr>
            <p:ph type="body"/>
          </p:nvPr>
        </p:nvSpPr>
        <p:spPr>
          <a:xfrm>
            <a:off x="6649560" y="2324160"/>
            <a:ext cx="5788080" cy="3131640"/>
          </a:xfrm>
          <a:prstGeom prst="rect">
            <a:avLst/>
          </a:prstGeom>
        </p:spPr>
        <p:txBody>
          <a:bodyPr lIns="0" rIns="0" tIns="0" bIns="0">
            <a:normAutofit/>
          </a:bodyPr>
          <a:p>
            <a:endParaRPr b="0" lang="en-US" sz="3000" spc="-1" strike="noStrike">
              <a:solidFill>
                <a:srgbClr val="000000"/>
              </a:solidFill>
              <a:latin typeface="Helvetica Neue"/>
            </a:endParaRPr>
          </a:p>
        </p:txBody>
      </p:sp>
      <p:sp>
        <p:nvSpPr>
          <p:cNvPr id="25" name="PlaceHolder 4"/>
          <p:cNvSpPr>
            <a:spLocks noGrp="1"/>
          </p:cNvSpPr>
          <p:nvPr>
            <p:ph type="body"/>
          </p:nvPr>
        </p:nvSpPr>
        <p:spPr>
          <a:xfrm>
            <a:off x="571680" y="5753880"/>
            <a:ext cx="11861280" cy="3131640"/>
          </a:xfrm>
          <a:prstGeom prst="rect">
            <a:avLst/>
          </a:prstGeom>
        </p:spPr>
        <p:txBody>
          <a:bodyPr lIns="0" rIns="0" tIns="0" bIns="0">
            <a:normAutofit/>
          </a:bodyPr>
          <a:p>
            <a:endParaRPr b="0" lang="en-US" sz="3000" spc="-1" strike="noStrike">
              <a:solidFill>
                <a:srgbClr val="000000"/>
              </a:solidFill>
              <a:latin typeface="Helvetica Neue"/>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Line 1"/>
          <p:cNvSpPr/>
          <p:nvPr/>
        </p:nvSpPr>
        <p:spPr>
          <a:xfrm>
            <a:off x="647640" y="1968480"/>
            <a:ext cx="11709360" cy="0"/>
          </a:xfrm>
          <a:prstGeom prst="line">
            <a:avLst/>
          </a:prstGeom>
          <a:ln w="12600">
            <a:solidFill>
              <a:srgbClr val="9a9a9a"/>
            </a:solidFill>
            <a:miter/>
          </a:ln>
        </p:spPr>
        <p:style>
          <a:lnRef idx="0"/>
          <a:fillRef idx="0"/>
          <a:effectRef idx="0"/>
          <a:fontRef idx="minor"/>
        </p:style>
      </p:sp>
      <p:sp>
        <p:nvSpPr>
          <p:cNvPr id="1" name="Line 2"/>
          <p:cNvSpPr/>
          <p:nvPr/>
        </p:nvSpPr>
        <p:spPr>
          <a:xfrm>
            <a:off x="647640" y="4749480"/>
            <a:ext cx="11709360" cy="360"/>
          </a:xfrm>
          <a:prstGeom prst="line">
            <a:avLst/>
          </a:prstGeom>
          <a:ln w="12600">
            <a:solidFill>
              <a:srgbClr val="9a9a9a"/>
            </a:solidFill>
            <a:miter/>
          </a:ln>
        </p:spPr>
        <p:style>
          <a:lnRef idx="0"/>
          <a:fillRef idx="0"/>
          <a:effectRef idx="0"/>
          <a:fontRef idx="minor"/>
        </p:style>
      </p:sp>
      <p:sp>
        <p:nvSpPr>
          <p:cNvPr id="2" name="PlaceHolder 3"/>
          <p:cNvSpPr>
            <a:spLocks noGrp="1"/>
          </p:cNvSpPr>
          <p:nvPr>
            <p:ph type="title"/>
          </p:nvPr>
        </p:nvSpPr>
        <p:spPr>
          <a:xfrm>
            <a:off x="571680" y="1320840"/>
            <a:ext cx="11861280" cy="3174480"/>
          </a:xfrm>
          <a:prstGeom prst="rect">
            <a:avLst/>
          </a:prstGeom>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Title Text</a:t>
            </a:r>
            <a:endParaRPr b="0" lang="en-US" sz="4200" spc="-1" strike="noStrike">
              <a:solidFill>
                <a:srgbClr val="000000"/>
              </a:solidFill>
              <a:latin typeface="Arial"/>
            </a:endParaRPr>
          </a:p>
        </p:txBody>
      </p:sp>
      <p:sp>
        <p:nvSpPr>
          <p:cNvPr id="3" name="PlaceHolder 4"/>
          <p:cNvSpPr>
            <a:spLocks noGrp="1"/>
          </p:cNvSpPr>
          <p:nvPr>
            <p:ph type="body"/>
          </p:nvPr>
        </p:nvSpPr>
        <p:spPr>
          <a:xfrm>
            <a:off x="571680" y="5016600"/>
            <a:ext cx="11861280" cy="3174480"/>
          </a:xfrm>
          <a:prstGeom prst="rect">
            <a:avLst/>
          </a:prstGeom>
        </p:spPr>
        <p:txBody>
          <a:bodyPr lIns="50760" rIns="50760" tIns="50760" bIns="50760"/>
          <a:p>
            <a:pPr>
              <a:lnSpc>
                <a:spcPct val="100000"/>
              </a:lnSpc>
            </a:pPr>
            <a:r>
              <a:rPr b="0" lang="en-US" sz="2600" spc="-1" strike="noStrike">
                <a:solidFill>
                  <a:srgbClr val="747474"/>
                </a:solidFill>
                <a:latin typeface="Helvetica Neue"/>
                <a:ea typeface="Helvetica Neue"/>
              </a:rPr>
              <a:t>Body Level One</a:t>
            </a:r>
            <a:endParaRPr b="0" lang="en-US" sz="2600" spc="-1" strike="noStrike">
              <a:solidFill>
                <a:srgbClr val="000000"/>
              </a:solidFill>
              <a:latin typeface="Helvetica Neue"/>
            </a:endParaRPr>
          </a:p>
          <a:p>
            <a:pPr>
              <a:lnSpc>
                <a:spcPct val="100000"/>
              </a:lnSpc>
            </a:pPr>
            <a:r>
              <a:rPr b="0" lang="en-US" sz="2600" spc="-1" strike="noStrike">
                <a:solidFill>
                  <a:srgbClr val="747474"/>
                </a:solidFill>
                <a:latin typeface="Helvetica Neue"/>
                <a:ea typeface="Helvetica Neue"/>
              </a:rPr>
              <a:t>Body Level Two</a:t>
            </a:r>
            <a:endParaRPr b="0" lang="en-US" sz="2600" spc="-1" strike="noStrike">
              <a:solidFill>
                <a:srgbClr val="000000"/>
              </a:solidFill>
              <a:latin typeface="Helvetica Neue"/>
            </a:endParaRPr>
          </a:p>
          <a:p>
            <a:pPr>
              <a:lnSpc>
                <a:spcPct val="100000"/>
              </a:lnSpc>
            </a:pPr>
            <a:r>
              <a:rPr b="0" lang="en-US" sz="2600" spc="-1" strike="noStrike">
                <a:solidFill>
                  <a:srgbClr val="747474"/>
                </a:solidFill>
                <a:latin typeface="Helvetica Neue"/>
                <a:ea typeface="Helvetica Neue"/>
              </a:rPr>
              <a:t>Body Level Three</a:t>
            </a:r>
            <a:endParaRPr b="0" lang="en-US" sz="2600" spc="-1" strike="noStrike">
              <a:solidFill>
                <a:srgbClr val="000000"/>
              </a:solidFill>
              <a:latin typeface="Helvetica Neue"/>
            </a:endParaRPr>
          </a:p>
          <a:p>
            <a:pPr>
              <a:lnSpc>
                <a:spcPct val="100000"/>
              </a:lnSpc>
            </a:pPr>
            <a:r>
              <a:rPr b="0" lang="en-US" sz="2600" spc="-1" strike="noStrike">
                <a:solidFill>
                  <a:srgbClr val="747474"/>
                </a:solidFill>
                <a:latin typeface="Helvetica Neue"/>
                <a:ea typeface="Helvetica Neue"/>
              </a:rPr>
              <a:t>Body Level Four</a:t>
            </a:r>
            <a:endParaRPr b="0" lang="en-US" sz="2600" spc="-1" strike="noStrike">
              <a:solidFill>
                <a:srgbClr val="000000"/>
              </a:solidFill>
              <a:latin typeface="Helvetica Neue"/>
            </a:endParaRPr>
          </a:p>
          <a:p>
            <a:pPr>
              <a:lnSpc>
                <a:spcPct val="100000"/>
              </a:lnSpc>
            </a:pPr>
            <a:r>
              <a:rPr b="0" lang="en-US" sz="2600" spc="-1" strike="noStrike">
                <a:solidFill>
                  <a:srgbClr val="747474"/>
                </a:solidFill>
                <a:latin typeface="Helvetica Neue"/>
                <a:ea typeface="Helvetica Neue"/>
              </a:rPr>
              <a:t>Body Level Five</a:t>
            </a:r>
            <a:endParaRPr b="0" lang="en-US" sz="2600" spc="-1" strike="noStrike">
              <a:solidFill>
                <a:srgbClr val="000000"/>
              </a:solidFill>
              <a:latin typeface="Helvetica Neue"/>
            </a:endParaRPr>
          </a:p>
        </p:txBody>
      </p:sp>
      <p:sp>
        <p:nvSpPr>
          <p:cNvPr id="4" name="PlaceHolder 5"/>
          <p:cNvSpPr>
            <a:spLocks noGrp="1"/>
          </p:cNvSpPr>
          <p:nvPr>
            <p:ph type="sldNum"/>
          </p:nvPr>
        </p:nvSpPr>
        <p:spPr>
          <a:xfrm>
            <a:off x="12268080" y="9194760"/>
            <a:ext cx="311760" cy="299520"/>
          </a:xfrm>
          <a:prstGeom prst="rect">
            <a:avLst/>
          </a:prstGeom>
        </p:spPr>
        <p:txBody>
          <a:bodyPr lIns="50760" rIns="50760" tIns="50760" bIns="50760"/>
          <a:p>
            <a:pPr>
              <a:lnSpc>
                <a:spcPct val="100000"/>
              </a:lnSpc>
            </a:pPr>
            <a:fld id="{888138B6-63A8-4DC5-AC99-0E750B34909D}" type="slidenum">
              <a:rPr b="0" lang="en-US" sz="1400" spc="-1" strike="noStrike">
                <a:solidFill>
                  <a:srgbClr val="000000"/>
                </a:solidFill>
                <a:latin typeface="Helvetica Neue"/>
                <a:ea typeface="Helvetica Neue"/>
              </a:rPr>
              <a:t>&lt;number&gt;</a:t>
            </a:fld>
            <a:endParaRPr b="0" lang="en-US" sz="14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1" name="Line 1"/>
          <p:cNvSpPr/>
          <p:nvPr/>
        </p:nvSpPr>
        <p:spPr>
          <a:xfrm>
            <a:off x="647640" y="1968480"/>
            <a:ext cx="11709360" cy="0"/>
          </a:xfrm>
          <a:prstGeom prst="line">
            <a:avLst/>
          </a:prstGeom>
          <a:ln w="12600">
            <a:solidFill>
              <a:srgbClr val="9a9a9a"/>
            </a:solidFill>
            <a:miter/>
          </a:ln>
        </p:spPr>
        <p:style>
          <a:lnRef idx="0"/>
          <a:fillRef idx="0"/>
          <a:effectRef idx="0"/>
          <a:fontRef idx="minor"/>
        </p:style>
      </p:sp>
      <p:sp>
        <p:nvSpPr>
          <p:cNvPr id="42" name="PlaceHolder 2"/>
          <p:cNvSpPr>
            <a:spLocks noGrp="1"/>
          </p:cNvSpPr>
          <p:nvPr>
            <p:ph type="title"/>
          </p:nvPr>
        </p:nvSpPr>
        <p:spPr>
          <a:xfrm>
            <a:off x="571680" y="330120"/>
            <a:ext cx="11861280" cy="1396800"/>
          </a:xfrm>
          <a:prstGeom prst="rect">
            <a:avLst/>
          </a:prstGeom>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Title Text</a:t>
            </a:r>
            <a:endParaRPr b="0" lang="en-US" sz="4200" spc="-1" strike="noStrike">
              <a:solidFill>
                <a:srgbClr val="000000"/>
              </a:solidFill>
              <a:latin typeface="Arial"/>
            </a:endParaRPr>
          </a:p>
        </p:txBody>
      </p:sp>
      <p:sp>
        <p:nvSpPr>
          <p:cNvPr id="43" name="PlaceHolder 3"/>
          <p:cNvSpPr>
            <a:spLocks noGrp="1"/>
          </p:cNvSpPr>
          <p:nvPr>
            <p:ph type="body"/>
          </p:nvPr>
        </p:nvSpPr>
        <p:spPr>
          <a:xfrm>
            <a:off x="571680" y="2324160"/>
            <a:ext cx="11861280" cy="6565680"/>
          </a:xfrm>
          <a:prstGeom prst="rect">
            <a:avLst/>
          </a:prstGeom>
        </p:spPr>
        <p:txBody>
          <a:bodyPr lIns="50760" rIns="50760" tIns="50760" bIns="50760"/>
          <a:p>
            <a:pPr marL="266760" indent="-266400">
              <a:lnSpc>
                <a:spcPct val="100000"/>
              </a:lnSpc>
              <a:spcBef>
                <a:spcPts val="2401"/>
              </a:spcBef>
              <a:buClr>
                <a:srgbClr val="000000"/>
              </a:buClr>
              <a:buFont typeface="Symbol" charset="2"/>
              <a:buChar char=""/>
            </a:pPr>
            <a:r>
              <a:rPr b="0" lang="en-US" sz="3000" spc="-1" strike="noStrike">
                <a:solidFill>
                  <a:srgbClr val="000000"/>
                </a:solidFill>
                <a:latin typeface="Helvetica Neue"/>
                <a:ea typeface="Helvetica Neue"/>
              </a:rPr>
              <a:t>Body Level One</a:t>
            </a:r>
            <a:endParaRPr b="0" lang="en-US" sz="3000" spc="-1" strike="noStrike">
              <a:solidFill>
                <a:srgbClr val="000000"/>
              </a:solidFill>
              <a:latin typeface="Helvetica Neue"/>
            </a:endParaRPr>
          </a:p>
          <a:p>
            <a:pPr lvl="1" marL="711360" indent="-266400">
              <a:lnSpc>
                <a:spcPct val="100000"/>
              </a:lnSpc>
              <a:spcBef>
                <a:spcPts val="2401"/>
              </a:spcBef>
              <a:buClr>
                <a:srgbClr val="000000"/>
              </a:buClr>
              <a:buFont typeface="Symbol" charset="2"/>
              <a:buChar char=""/>
            </a:pPr>
            <a:r>
              <a:rPr b="0" lang="en-US" sz="2600" spc="-1" strike="noStrike">
                <a:solidFill>
                  <a:srgbClr val="000000"/>
                </a:solidFill>
                <a:latin typeface="Helvetica Neue"/>
                <a:ea typeface="Helvetica Neue"/>
              </a:rPr>
              <a:t>Body Level Two</a:t>
            </a:r>
            <a:endParaRPr b="0" lang="en-US" sz="2600" spc="-1" strike="noStrike">
              <a:solidFill>
                <a:srgbClr val="000000"/>
              </a:solidFill>
              <a:latin typeface="Helvetica Neue"/>
            </a:endParaRPr>
          </a:p>
          <a:p>
            <a:pPr lvl="2" marL="1155600" indent="-266400">
              <a:lnSpc>
                <a:spcPct val="100000"/>
              </a:lnSpc>
              <a:spcBef>
                <a:spcPts val="2401"/>
              </a:spcBef>
              <a:buClr>
                <a:srgbClr val="000000"/>
              </a:buClr>
              <a:buFont typeface="Symbol" charset="2"/>
              <a:buChar char=""/>
            </a:pPr>
            <a:r>
              <a:rPr b="0" lang="en-US" sz="2600" spc="-1" strike="noStrike">
                <a:solidFill>
                  <a:srgbClr val="000000"/>
                </a:solidFill>
                <a:latin typeface="Helvetica Neue"/>
                <a:ea typeface="Helvetica Neue"/>
              </a:rPr>
              <a:t>Body Level Three</a:t>
            </a:r>
            <a:endParaRPr b="0" lang="en-US" sz="2600" spc="-1" strike="noStrike">
              <a:solidFill>
                <a:srgbClr val="000000"/>
              </a:solidFill>
              <a:latin typeface="Helvetica Neue"/>
            </a:endParaRPr>
          </a:p>
          <a:p>
            <a:pPr lvl="3" marL="1600200" indent="-266400">
              <a:lnSpc>
                <a:spcPct val="100000"/>
              </a:lnSpc>
              <a:spcBef>
                <a:spcPts val="2401"/>
              </a:spcBef>
              <a:buClr>
                <a:srgbClr val="000000"/>
              </a:buClr>
              <a:buFont typeface="Symbol" charset="2"/>
              <a:buChar char=""/>
            </a:pPr>
            <a:r>
              <a:rPr b="0" lang="en-US" sz="2600" spc="-1" strike="noStrike">
                <a:solidFill>
                  <a:srgbClr val="000000"/>
                </a:solidFill>
                <a:latin typeface="Helvetica Neue"/>
                <a:ea typeface="Helvetica Neue"/>
              </a:rPr>
              <a:t>Body Level Four</a:t>
            </a:r>
            <a:endParaRPr b="0" lang="en-US" sz="2600" spc="-1" strike="noStrike">
              <a:solidFill>
                <a:srgbClr val="000000"/>
              </a:solidFill>
              <a:latin typeface="Helvetica Neue"/>
            </a:endParaRPr>
          </a:p>
          <a:p>
            <a:pPr lvl="4" marL="2044800" indent="-266400">
              <a:lnSpc>
                <a:spcPct val="100000"/>
              </a:lnSpc>
              <a:spcBef>
                <a:spcPts val="2401"/>
              </a:spcBef>
              <a:buClr>
                <a:srgbClr val="000000"/>
              </a:buClr>
              <a:buFont typeface="Symbol" charset="2"/>
              <a:buChar char=""/>
            </a:pPr>
            <a:r>
              <a:rPr b="0" lang="en-US" sz="2600" spc="-1" strike="noStrike">
                <a:solidFill>
                  <a:srgbClr val="000000"/>
                </a:solidFill>
                <a:latin typeface="Helvetica Neue"/>
                <a:ea typeface="Helvetica Neue"/>
              </a:rPr>
              <a:t>Body Level Five</a:t>
            </a:r>
            <a:endParaRPr b="0" lang="en-US" sz="2600" spc="-1" strike="noStrike">
              <a:solidFill>
                <a:srgbClr val="000000"/>
              </a:solidFill>
              <a:latin typeface="Helvetica Neue"/>
            </a:endParaRPr>
          </a:p>
        </p:txBody>
      </p:sp>
      <p:sp>
        <p:nvSpPr>
          <p:cNvPr id="44" name="PlaceHolder 4"/>
          <p:cNvSpPr>
            <a:spLocks noGrp="1"/>
          </p:cNvSpPr>
          <p:nvPr>
            <p:ph type="sldNum"/>
          </p:nvPr>
        </p:nvSpPr>
        <p:spPr>
          <a:xfrm>
            <a:off x="12268080" y="9194760"/>
            <a:ext cx="311760" cy="299520"/>
          </a:xfrm>
          <a:prstGeom prst="rect">
            <a:avLst/>
          </a:prstGeom>
        </p:spPr>
        <p:txBody>
          <a:bodyPr lIns="50760" rIns="50760" tIns="50760" bIns="50760"/>
          <a:p>
            <a:pPr algn="r">
              <a:lnSpc>
                <a:spcPct val="100000"/>
              </a:lnSpc>
            </a:pPr>
            <a:fld id="{5B39568F-0CDD-487D-A910-CFF2F63F388A}" type="slidenum">
              <a:rPr b="0" lang="en-US" sz="1400" spc="-1" strike="noStrike">
                <a:solidFill>
                  <a:srgbClr val="000000"/>
                </a:solidFill>
                <a:latin typeface="Helvetica Neue"/>
                <a:ea typeface="Helvetica Neue"/>
              </a:rPr>
              <a:t>&lt;number&gt;</a:t>
            </a:fld>
            <a:endParaRPr b="0" lang="en-US" sz="14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tif"/><Relationship Id="rId2" Type="http://schemas.openxmlformats.org/officeDocument/2006/relationships/image" Target="../media/image2.png"/><Relationship Id="rId3" Type="http://schemas.microsoft.com/office/2007/relationships/hdphoto" Target="../media/hdphoto1.wdp"/><Relationship Id="rId4" Type="http://schemas.openxmlformats.org/officeDocument/2006/relationships/hyperlink" Target="https://liorpachter.wordpress.com/2019/02/19/introduction-to-single-cell-rna-seq-technologies/" TargetMode="External"/><Relationship Id="rId5" Type="http://schemas.openxmlformats.org/officeDocument/2006/relationships/hyperlink" Target="https://liorpachter.wordpress.com/2019/02/19/introduction-to-single-cell-rna-seq-technologies/" TargetMode="External"/><Relationship Id="rId6" Type="http://schemas.openxmlformats.org/officeDocument/2006/relationships/hyperlink" Target="https://liorpachter.wordpress.com/2019/02/19/introduction-to-single-cell-rna-seq-technologies/" TargetMode="External"/><Relationship Id="rId7" Type="http://schemas.openxmlformats.org/officeDocument/2006/relationships/slideLayout" Target="../slideLayouts/slideLayout2.xml"/>
</Relationships>
</file>

<file path=ppt/slides/_rels/slide10.xml.rels><?xml version="1.0" encoding="UTF-8"?>
<Relationships xmlns="http://schemas.openxmlformats.org/package/2006/relationships"><Relationship Id="rId1" Type="http://schemas.openxmlformats.org/officeDocument/2006/relationships/hyperlink" Target="https://www.sciencedirect.com/science/article/pii/S0092867415005498?via%3Dihub" TargetMode="External"/><Relationship Id="rId2" Type="http://schemas.openxmlformats.org/officeDocument/2006/relationships/hyperlink" Target="https://www.sciencedirect.com/science/article/pii/S0092867415005498?via%3Dihub" TargetMode="External"/><Relationship Id="rId3" Type="http://schemas.openxmlformats.org/officeDocument/2006/relationships/hyperlink" Target="https://www.sciencedirect.com/science/article/pii/S0092867415005498?via%3Dihub" TargetMode="External"/><Relationship Id="rId4" Type="http://schemas.openxmlformats.org/officeDocument/2006/relationships/hyperlink" Target="https://www.sciencedirect.com/science/article/pii/S0092867415005498?via%3Dihub" TargetMode="External"/><Relationship Id="rId5" Type="http://schemas.openxmlformats.org/officeDocument/2006/relationships/hyperlink" Target="https://www.sciencedirect.com/science/article/pii/S0092867415005498?via%3Dihub" TargetMode="External"/><Relationship Id="rId6" Type="http://schemas.openxmlformats.org/officeDocument/2006/relationships/hyperlink" Target="https://www.sciencedirect.com/science/article/pii/S0092867415005498?via%3Dihub" TargetMode="External"/><Relationship Id="rId7" Type="http://schemas.openxmlformats.org/officeDocument/2006/relationships/hyperlink" Target="https://www.sciencedirect.com/science/article/pii/S0092867415005498?via%3Dihub" TargetMode="External"/><Relationship Id="rId8" Type="http://schemas.openxmlformats.org/officeDocument/2006/relationships/hyperlink" Target="https://www.sciencedirect.com/science/article/pii/S0092867415005498?via%3Dihub" TargetMode="External"/><Relationship Id="rId9" Type="http://schemas.openxmlformats.org/officeDocument/2006/relationships/hyperlink" Target="https://www.cell.com/cell/fulltext/S0092-8674(15)00500-0" TargetMode="External"/><Relationship Id="rId10" Type="http://schemas.openxmlformats.org/officeDocument/2006/relationships/hyperlink" Target="https://www.cell.com/cell/fulltext/S0092-8674(15)00500-0" TargetMode="External"/><Relationship Id="rId11" Type="http://schemas.openxmlformats.org/officeDocument/2006/relationships/hyperlink" Target="https://www.cell.com/cell/fulltext/S0092-8674(15)00500-0" TargetMode="External"/><Relationship Id="rId12" Type="http://schemas.openxmlformats.org/officeDocument/2006/relationships/hyperlink" Target="https://www.cell.com/cell/fulltext/S0092-8674(15)00500-0" TargetMode="External"/><Relationship Id="rId13" Type="http://schemas.openxmlformats.org/officeDocument/2006/relationships/hyperlink" Target="https://www.cell.com/cell/fulltext/S0092-8674(15)00500-0" TargetMode="External"/><Relationship Id="rId14" Type="http://schemas.openxmlformats.org/officeDocument/2006/relationships/hyperlink" Target="https://www.cell.com/cell/fulltext/S0092-8674(15)00500-0" TargetMode="External"/><Relationship Id="rId15" Type="http://schemas.openxmlformats.org/officeDocument/2006/relationships/hyperlink" Target="https://onlinelibrary.wiley.com/doi/full/10.1002/anie.200601554" TargetMode="External"/><Relationship Id="rId16" Type="http://schemas.openxmlformats.org/officeDocument/2006/relationships/hyperlink" Target="https://onlinelibrary.wiley.com/doi/full/10.1002/anie.200601554" TargetMode="External"/><Relationship Id="rId17" Type="http://schemas.openxmlformats.org/officeDocument/2006/relationships/hyperlink" Target="https://onlinelibrary.wiley.com/doi/full/10.1002/anie.200601554" TargetMode="External"/><Relationship Id="rId18" Type="http://schemas.openxmlformats.org/officeDocument/2006/relationships/hyperlink" Target="https://onlinelibrary.wiley.com/doi/full/10.1002/anie.200601554" TargetMode="External"/><Relationship Id="rId19" Type="http://schemas.openxmlformats.org/officeDocument/2006/relationships/hyperlink" Target="https://pubs.rsc.org/en/Content/ArticleLanding/2012/LC/c2lc21147e#!divAbstract" TargetMode="External"/><Relationship Id="rId20" Type="http://schemas.openxmlformats.org/officeDocument/2006/relationships/hyperlink" Target="https://pubs.rsc.org/en/Content/ArticleLanding/2012/LC/c2lc21147e#!divAbstract" TargetMode="External"/><Relationship Id="rId21" Type="http://schemas.openxmlformats.org/officeDocument/2006/relationships/hyperlink" Target="https://pubs.rsc.org/en/Content/ArticleLanding/2012/LC/c2lc21147e#!divAbstract" TargetMode="External"/><Relationship Id="rId22" Type="http://schemas.openxmlformats.org/officeDocument/2006/relationships/hyperlink" Target="https://pubs.rsc.org/en/Content/ArticleLanding/2012/LC/c2lc21147e#!divAbstract" TargetMode="External"/><Relationship Id="rId23" Type="http://schemas.openxmlformats.org/officeDocument/2006/relationships/slideLayout" Target="../slideLayouts/slideLayout15.xml"/>
</Relationships>
</file>

<file path=ppt/slides/_rels/slide11.xml.rels><?xml version="1.0" encoding="UTF-8"?>
<Relationships xmlns="http://schemas.openxmlformats.org/package/2006/relationships"><Relationship Id="rId1" Type="http://schemas.openxmlformats.org/officeDocument/2006/relationships/image" Target="../media/image16.png"/><Relationship Id="rId2" Type="http://schemas.microsoft.com/office/2007/relationships/hdphoto" Target="../media/hdphoto2.wdp"/><Relationship Id="rId3" Type="http://schemas.openxmlformats.org/officeDocument/2006/relationships/slideLayout" Target="../slideLayouts/slideLayout15.xml"/>
</Relationships>
</file>

<file path=ppt/slides/_rels/slide12.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image" Target="../media/image18.png"/><Relationship Id="rId3" Type="http://schemas.openxmlformats.org/officeDocument/2006/relationships/slideLayout" Target="../slideLayouts/slideLayout15.xml"/>
</Relationships>
</file>

<file path=ppt/slides/_rels/slide13.xml.rels><?xml version="1.0" encoding="UTF-8"?>
<Relationships xmlns="http://schemas.openxmlformats.org/package/2006/relationships"><Relationship Id="rId1" Type="http://schemas.openxmlformats.org/officeDocument/2006/relationships/image" Target="../media/image19.png"/><Relationship Id="rId2" Type="http://schemas.openxmlformats.org/officeDocument/2006/relationships/slideLayout" Target="../slideLayouts/slideLayout15.xml"/>
</Relationships>
</file>

<file path=ppt/slides/_rels/slide14.xml.rels><?xml version="1.0" encoding="UTF-8"?>
<Relationships xmlns="http://schemas.openxmlformats.org/package/2006/relationships"><Relationship Id="rId1" Type="http://schemas.openxmlformats.org/officeDocument/2006/relationships/image" Target="../media/image20.png"/><Relationship Id="rId2" Type="http://schemas.openxmlformats.org/officeDocument/2006/relationships/image" Target="../media/image21.png"/><Relationship Id="rId3" Type="http://schemas.openxmlformats.org/officeDocument/2006/relationships/slideLayout" Target="../slideLayouts/slideLayout15.xml"/>
</Relationships>
</file>

<file path=ppt/slides/_rels/slide15.xml.rels><?xml version="1.0" encoding="UTF-8"?>
<Relationships xmlns="http://schemas.openxmlformats.org/package/2006/relationships"><Relationship Id="rId1" Type="http://schemas.openxmlformats.org/officeDocument/2006/relationships/image" Target="../media/image22.png"/><Relationship Id="rId2" Type="http://schemas.openxmlformats.org/officeDocument/2006/relationships/slideLayout" Target="../slideLayouts/slideLayout15.xml"/>
</Relationships>
</file>

<file path=ppt/slides/_rels/slide16.xml.rels><?xml version="1.0" encoding="UTF-8"?>
<Relationships xmlns="http://schemas.openxmlformats.org/package/2006/relationships"><Relationship Id="rId1" Type="http://schemas.openxmlformats.org/officeDocument/2006/relationships/image" Target="../media/image23.png"/><Relationship Id="rId2" Type="http://schemas.openxmlformats.org/officeDocument/2006/relationships/image" Target="../media/image24.png"/><Relationship Id="rId3" Type="http://schemas.openxmlformats.org/officeDocument/2006/relationships/image" Target="../media/image25.wmf"/><Relationship Id="rId4" Type="http://schemas.openxmlformats.org/officeDocument/2006/relationships/image" Target="../media/image26.wmf"/><Relationship Id="rId5" Type="http://schemas.openxmlformats.org/officeDocument/2006/relationships/slideLayout" Target="../slideLayouts/slideLayout15.xml"/>
</Relationships>
</file>

<file path=ppt/slides/_rels/slide17.xml.rels><?xml version="1.0" encoding="UTF-8"?>
<Relationships xmlns="http://schemas.openxmlformats.org/package/2006/relationships"><Relationship Id="rId1" Type="http://schemas.openxmlformats.org/officeDocument/2006/relationships/image" Target="../media/image27.wmf"/><Relationship Id="rId2" Type="http://schemas.openxmlformats.org/officeDocument/2006/relationships/image" Target="../media/image28.wmf"/><Relationship Id="rId3" Type="http://schemas.openxmlformats.org/officeDocument/2006/relationships/image" Target="../media/image29.wmf"/><Relationship Id="rId4" Type="http://schemas.openxmlformats.org/officeDocument/2006/relationships/slideLayout" Target="../slideLayouts/slideLayout15.xml"/>
</Relationships>
</file>

<file path=ppt/slides/_rels/slide18.xml.rels><?xml version="1.0" encoding="UTF-8"?>
<Relationships xmlns="http://schemas.openxmlformats.org/package/2006/relationships"><Relationship Id="rId1" Type="http://schemas.openxmlformats.org/officeDocument/2006/relationships/image" Target="../media/image30.png"/><Relationship Id="rId2" Type="http://schemas.openxmlformats.org/officeDocument/2006/relationships/slideLayout" Target="../slideLayouts/slideLayout15.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20.xml.rels><?xml version="1.0" encoding="UTF-8"?>
<Relationships xmlns="http://schemas.openxmlformats.org/package/2006/relationships"><Relationship Id="rId1" Type="http://schemas.openxmlformats.org/officeDocument/2006/relationships/image" Target="../media/image31.wmf"/><Relationship Id="rId2" Type="http://schemas.openxmlformats.org/officeDocument/2006/relationships/image" Target="../media/image32.wmf"/><Relationship Id="rId3" Type="http://schemas.openxmlformats.org/officeDocument/2006/relationships/slideLayout" Target="../slideLayouts/slideLayout15.xml"/>
</Relationships>
</file>

<file path=ppt/slides/_rels/slide21.xml.rels><?xml version="1.0" encoding="UTF-8"?>
<Relationships xmlns="http://schemas.openxmlformats.org/package/2006/relationships"><Relationship Id="rId1" Type="http://schemas.openxmlformats.org/officeDocument/2006/relationships/image" Target="../media/image33.wmf"/><Relationship Id="rId2" Type="http://schemas.openxmlformats.org/officeDocument/2006/relationships/image" Target="../media/image34.wmf"/><Relationship Id="rId3" Type="http://schemas.openxmlformats.org/officeDocument/2006/relationships/slideLayout" Target="../slideLayouts/slideLayout15.xml"/>
</Relationships>
</file>

<file path=ppt/slides/_rels/slide22.xml.rels><?xml version="1.0" encoding="UTF-8"?>
<Relationships xmlns="http://schemas.openxmlformats.org/package/2006/relationships"><Relationship Id="rId1" Type="http://schemas.openxmlformats.org/officeDocument/2006/relationships/image" Target="../media/image35.wmf"/><Relationship Id="rId2" Type="http://schemas.openxmlformats.org/officeDocument/2006/relationships/image" Target="../media/image36.wmf"/><Relationship Id="rId3" Type="http://schemas.openxmlformats.org/officeDocument/2006/relationships/slideLayout" Target="../slideLayouts/slideLayout15.xml"/>
</Relationships>
</file>

<file path=ppt/slides/_rels/slide23.xml.rels><?xml version="1.0" encoding="UTF-8"?>
<Relationships xmlns="http://schemas.openxmlformats.org/package/2006/relationships"><Relationship Id="rId1" Type="http://schemas.openxmlformats.org/officeDocument/2006/relationships/image" Target="../media/image37.tif"/><Relationship Id="rId2" Type="http://schemas.openxmlformats.org/officeDocument/2006/relationships/slideLayout" Target="../slideLayouts/slideLayout15.xml"/>
</Relationships>
</file>

<file path=ppt/slides/_rels/slide24.xml.rels><?xml version="1.0" encoding="UTF-8"?>
<Relationships xmlns="http://schemas.openxmlformats.org/package/2006/relationships"><Relationship Id="rId1" Type="http://schemas.openxmlformats.org/officeDocument/2006/relationships/image" Target="../media/image38.png"/><Relationship Id="rId2" Type="http://schemas.openxmlformats.org/officeDocument/2006/relationships/image" Target="../media/image39.png"/><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wmf"/><Relationship Id="rId6" Type="http://schemas.openxmlformats.org/officeDocument/2006/relationships/slideLayout" Target="../slideLayouts/slideLayout15.xml"/>
</Relationships>
</file>

<file path=ppt/slides/_rels/slide25.xml.rels><?xml version="1.0" encoding="UTF-8"?>
<Relationships xmlns="http://schemas.openxmlformats.org/package/2006/relationships"><Relationship Id="rId1" Type="http://schemas.openxmlformats.org/officeDocument/2006/relationships/hyperlink" Target="https://www.nature.com/articles/nmeth.4407" TargetMode="External"/><Relationship Id="rId2" Type="http://schemas.openxmlformats.org/officeDocument/2006/relationships/hyperlink" Target="https://www.nature.com/articles/nmeth.4407" TargetMode="External"/><Relationship Id="rId3" Type="http://schemas.openxmlformats.org/officeDocument/2006/relationships/hyperlink" Target="https://www.nature.com/articles/nbt.4231" TargetMode="External"/><Relationship Id="rId4" Type="http://schemas.openxmlformats.org/officeDocument/2006/relationships/hyperlink" Target="https://www.nature.com/articles/nbt.4231" TargetMode="External"/><Relationship Id="rId5" Type="http://schemas.openxmlformats.org/officeDocument/2006/relationships/hyperlink" Target="https://www.nature.com/articles/nbt.4231" TargetMode="External"/><Relationship Id="rId6" Type="http://schemas.openxmlformats.org/officeDocument/2006/relationships/slideLayout" Target="../slideLayouts/slideLayout15.xml"/>
</Relationships>
</file>

<file path=ppt/slides/_rels/slide26.xml.rels><?xml version="1.0" encoding="UTF-8"?>
<Relationships xmlns="http://schemas.openxmlformats.org/package/2006/relationships"><Relationship Id="rId1" Type="http://schemas.openxmlformats.org/officeDocument/2006/relationships/hyperlink" Target="https://www.nature.com/articles/s41598-018-31064-7" TargetMode="External"/><Relationship Id="rId2" Type="http://schemas.openxmlformats.org/officeDocument/2006/relationships/hyperlink" Target="https://www.nature.com/articles/s41598-018-31064-7" TargetMode="External"/><Relationship Id="rId3" Type="http://schemas.openxmlformats.org/officeDocument/2006/relationships/hyperlink" Target="https://www.nature.com/articles/s41598-018-31064-7" TargetMode="External"/><Relationship Id="rId4" Type="http://schemas.openxmlformats.org/officeDocument/2006/relationships/slideLayout" Target="../slideLayouts/slideLayout15.xml"/>
</Relationships>
</file>

<file path=ppt/slides/_rels/slide27.xml.rels><?xml version="1.0" encoding="UTF-8"?>
<Relationships xmlns="http://schemas.openxmlformats.org/package/2006/relationships"><Relationship Id="rId1" Type="http://schemas.openxmlformats.org/officeDocument/2006/relationships/image" Target="../media/image43.png"/><Relationship Id="rId2" Type="http://schemas.openxmlformats.org/officeDocument/2006/relationships/hyperlink" Target="https://www.nature.com/articles/nmeth.4220" TargetMode="External"/><Relationship Id="rId3" Type="http://schemas.openxmlformats.org/officeDocument/2006/relationships/hyperlink" Target="https://www.nature.com/articles/nmeth.4220" TargetMode="External"/><Relationship Id="rId4" Type="http://schemas.openxmlformats.org/officeDocument/2006/relationships/hyperlink" Target="https://www.nature.com/articles/nmeth.4220" TargetMode="External"/><Relationship Id="rId5" Type="http://schemas.openxmlformats.org/officeDocument/2006/relationships/hyperlink" Target="https://www.nature.com/articles/nmeth.4220" TargetMode="External"/><Relationship Id="rId6" Type="http://schemas.openxmlformats.org/officeDocument/2006/relationships/slideLayout" Target="../slideLayouts/slideLayout15.xml"/>
</Relationships>
</file>

<file path=ppt/slides/_rels/slide28.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29.xml.rels><?xml version="1.0" encoding="UTF-8"?>
<Relationships xmlns="http://schemas.openxmlformats.org/package/2006/relationships"><Relationship Id="rId1" Type="http://schemas.openxmlformats.org/officeDocument/2006/relationships/image" Target="../media/image44.png"/><Relationship Id="rId2" Type="http://schemas.openxmlformats.org/officeDocument/2006/relationships/slideLayout" Target="../slideLayouts/slideLayout15.xml"/>
</Relationships>
</file>

<file path=ppt/slides/_rels/slide3.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15.xml"/>
</Relationships>
</file>

<file path=ppt/slides/_rels/slide30.xml.rels><?xml version="1.0" encoding="UTF-8"?>
<Relationships xmlns="http://schemas.openxmlformats.org/package/2006/relationships"><Relationship Id="rId1" Type="http://schemas.openxmlformats.org/officeDocument/2006/relationships/image" Target="../media/image45.jpeg"/><Relationship Id="rId2" Type="http://schemas.openxmlformats.org/officeDocument/2006/relationships/slideLayout" Target="../slideLayouts/slideLayout15.xml"/>
</Relationships>
</file>

<file path=ppt/slides/_rels/slide31.xml.rels><?xml version="1.0" encoding="UTF-8"?>
<Relationships xmlns="http://schemas.openxmlformats.org/package/2006/relationships"><Relationship Id="rId1" Type="http://schemas.openxmlformats.org/officeDocument/2006/relationships/hyperlink" Target="https://www.nature.com/articles/nbt.3445" TargetMode="External"/><Relationship Id="rId2" Type="http://schemas.openxmlformats.org/officeDocument/2006/relationships/hyperlink" Target="https://www.nature.com/articles/nbt.3445" TargetMode="External"/><Relationship Id="rId3" Type="http://schemas.openxmlformats.org/officeDocument/2006/relationships/hyperlink" Target="http://science.sciencemag.org/content/361/6409/1380.editor-summary" TargetMode="External"/><Relationship Id="rId4" Type="http://schemas.openxmlformats.org/officeDocument/2006/relationships/hyperlink" Target="http://science.sciencemag.org/content/361/6409/1380.editor-summary" TargetMode="External"/><Relationship Id="rId5" Type="http://schemas.openxmlformats.org/officeDocument/2006/relationships/hyperlink" Target="https://genomebiology.biomedcentral.com/articles/10.1186/s13059-018-1603-1" TargetMode="External"/><Relationship Id="rId6" Type="http://schemas.openxmlformats.org/officeDocument/2006/relationships/hyperlink" Target="https://genomebiology.biomedcentral.com/articles/10.1186/s13059-018-1603-1" TargetMode="External"/><Relationship Id="rId7" Type="http://schemas.openxmlformats.org/officeDocument/2006/relationships/hyperlink" Target="https://genomebiology.biomedcentral.com/articles/10.1186/s13059-018-1603-1" TargetMode="External"/><Relationship Id="rId8" Type="http://schemas.openxmlformats.org/officeDocument/2006/relationships/hyperlink" Target="https://www.biorxiv.org/content/10.1101/315333v1" TargetMode="External"/><Relationship Id="rId9" Type="http://schemas.openxmlformats.org/officeDocument/2006/relationships/hyperlink" Target="https://www.biorxiv.org/content/10.1101/315333v1" TargetMode="External"/><Relationship Id="rId10" Type="http://schemas.openxmlformats.org/officeDocument/2006/relationships/hyperlink" Target="https://www.biorxiv.org/content/10.1101/315333v1" TargetMode="External"/><Relationship Id="rId11" Type="http://schemas.openxmlformats.org/officeDocument/2006/relationships/hyperlink" Target="https://www.nature.com/articles/nmeth.2892" TargetMode="External"/><Relationship Id="rId12" Type="http://schemas.openxmlformats.org/officeDocument/2006/relationships/hyperlink" Target="https://www.nature.com/articles/nmeth.2892" TargetMode="External"/><Relationship Id="rId13" Type="http://schemas.openxmlformats.org/officeDocument/2006/relationships/hyperlink" Target="http://science.sciencemag.org/content/348/6233/aaa6090" TargetMode="External"/><Relationship Id="rId14" Type="http://schemas.openxmlformats.org/officeDocument/2006/relationships/hyperlink" Target="http://science.sciencemag.org/content/348/6233/aaa6090" TargetMode="External"/><Relationship Id="rId15" Type="http://schemas.openxmlformats.org/officeDocument/2006/relationships/hyperlink" Target="https://www.sciencedirect.com/science/article/pii/S0168952518301082?via%3Dihub" TargetMode="External"/><Relationship Id="rId16" Type="http://schemas.openxmlformats.org/officeDocument/2006/relationships/hyperlink" Target="https://www.sciencedirect.com/science/article/pii/S0168952518301082?via%3Dihub" TargetMode="External"/><Relationship Id="rId17" Type="http://schemas.openxmlformats.org/officeDocument/2006/relationships/slideLayout" Target="../slideLayouts/slideLayout15.xml"/>
</Relationships>
</file>

<file path=ppt/slides/_rels/slide4.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15.xml"/>
</Relationships>
</file>

<file path=ppt/slides/_rels/slide5.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image" Target="../media/image6.png"/><Relationship Id="rId3" Type="http://schemas.openxmlformats.org/officeDocument/2006/relationships/slideLayout" Target="../slideLayouts/slideLayout15.xml"/>
</Relationships>
</file>

<file path=ppt/slides/_rels/slide6.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image" Target="../media/image8.png"/><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slideLayout" Target="../slideLayouts/slideLayout15.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8.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image" Target="../media/image13.png"/><Relationship Id="rId3" Type="http://schemas.openxmlformats.org/officeDocument/2006/relationships/image" Target="../media/image14.png"/><Relationship Id="rId4" Type="http://schemas.openxmlformats.org/officeDocument/2006/relationships/slideLayout" Target="../slideLayouts/slideLayout15.xml"/>
</Relationships>
</file>

<file path=ppt/slides/_rels/slide9.xml.rels><?xml version="1.0" encoding="UTF-8"?>
<Relationships xmlns="http://schemas.openxmlformats.org/package/2006/relationships"><Relationship Id="rId1" Type="http://schemas.openxmlformats.org/officeDocument/2006/relationships/image" Target="../media/image15.png"/><Relationship Id="rId2" Type="http://schemas.openxmlformats.org/officeDocument/2006/relationships/slideLayout" Target="../slideLayouts/slideLayout15.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1" name="CustomShape 1"/>
          <p:cNvSpPr/>
          <p:nvPr/>
        </p:nvSpPr>
        <p:spPr>
          <a:xfrm>
            <a:off x="-88920" y="-12600"/>
            <a:ext cx="13232880" cy="3174480"/>
          </a:xfrm>
          <a:prstGeom prst="rect">
            <a:avLst/>
          </a:prstGeom>
          <a:gradFill rotWithShape="0">
            <a:gsLst>
              <a:gs pos="0">
                <a:srgbClr val="ec6c33"/>
              </a:gs>
              <a:gs pos="100000">
                <a:srgbClr val="ffffff"/>
              </a:gs>
            </a:gsLst>
            <a:lin ang="5400000"/>
          </a:gradFill>
          <a:ln w="12600">
            <a:noFill/>
          </a:ln>
        </p:spPr>
        <p:style>
          <a:lnRef idx="0"/>
          <a:fillRef idx="0"/>
          <a:effectRef idx="0"/>
          <a:fontRef idx="minor"/>
        </p:style>
      </p:sp>
      <p:sp>
        <p:nvSpPr>
          <p:cNvPr id="82" name="TextShape 2"/>
          <p:cNvSpPr txBox="1"/>
          <p:nvPr/>
        </p:nvSpPr>
        <p:spPr>
          <a:xfrm>
            <a:off x="571680" y="3251160"/>
            <a:ext cx="11861280" cy="1244160"/>
          </a:xfrm>
          <a:prstGeom prst="rect">
            <a:avLst/>
          </a:prstGeom>
          <a:noFill/>
          <a:ln w="12600">
            <a:noFill/>
          </a:ln>
        </p:spPr>
        <p:txBody>
          <a:bodyPr lIns="50760" rIns="50760" tIns="50760" bIns="50760" anchor="b"/>
          <a:p>
            <a:pPr>
              <a:lnSpc>
                <a:spcPct val="100000"/>
              </a:lnSpc>
            </a:pPr>
            <a:r>
              <a:rPr b="1" lang="en-US" sz="3120" spc="-1" strike="noStrike">
                <a:solidFill>
                  <a:srgbClr val="000000"/>
                </a:solidFill>
                <a:latin typeface="Arial"/>
                <a:ea typeface="Arial"/>
              </a:rPr>
              <a:t>Introduction to single-cell RNA-seq technologies</a:t>
            </a:r>
            <a:endParaRPr b="0" lang="en-US" sz="3120" spc="-1" strike="noStrike">
              <a:solidFill>
                <a:srgbClr val="000000"/>
              </a:solidFill>
              <a:latin typeface="Arial"/>
            </a:endParaRPr>
          </a:p>
        </p:txBody>
      </p:sp>
      <p:pic>
        <p:nvPicPr>
          <p:cNvPr id="83" name="Image" descr=""/>
          <p:cNvPicPr/>
          <p:nvPr/>
        </p:nvPicPr>
        <p:blipFill>
          <a:blip r:embed="rId1"/>
          <a:stretch/>
        </p:blipFill>
        <p:spPr>
          <a:xfrm>
            <a:off x="10638000" y="521640"/>
            <a:ext cx="1852200" cy="1852200"/>
          </a:xfrm>
          <a:prstGeom prst="rect">
            <a:avLst/>
          </a:prstGeom>
          <a:ln w="12600">
            <a:noFill/>
          </a:ln>
        </p:spPr>
      </p:pic>
      <p:sp>
        <p:nvSpPr>
          <p:cNvPr id="84" name="CustomShape 3"/>
          <p:cNvSpPr/>
          <p:nvPr/>
        </p:nvSpPr>
        <p:spPr>
          <a:xfrm>
            <a:off x="603360" y="5019120"/>
            <a:ext cx="7582320" cy="2203920"/>
          </a:xfrm>
          <a:prstGeom prst="rect">
            <a:avLst/>
          </a:prstGeom>
          <a:noFill/>
          <a:ln w="12600">
            <a:noFill/>
          </a:ln>
        </p:spPr>
        <p:style>
          <a:lnRef idx="0"/>
          <a:fillRef idx="0"/>
          <a:effectRef idx="0"/>
          <a:fontRef idx="minor"/>
        </p:style>
        <p:txBody>
          <a:bodyPr wrap="none" lIns="50760" rIns="50760" tIns="50760" bIns="50760" anchor="ctr"/>
          <a:p>
            <a:pPr>
              <a:lnSpc>
                <a:spcPct val="100000"/>
              </a:lnSpc>
            </a:pPr>
            <a:r>
              <a:rPr b="1" lang="en-US" sz="2300" spc="-1" strike="noStrike">
                <a:solidFill>
                  <a:srgbClr val="000000"/>
                </a:solidFill>
                <a:latin typeface="Arial"/>
                <a:ea typeface="Arial"/>
              </a:rPr>
              <a:t>Caltech Bi/BE/CS183, Spring 2019</a:t>
            </a:r>
            <a:endParaRPr b="0" lang="en-US" sz="2300" spc="-1" strike="noStrike">
              <a:latin typeface="Arial"/>
            </a:endParaRPr>
          </a:p>
          <a:p>
            <a:pPr>
              <a:lnSpc>
                <a:spcPct val="100000"/>
              </a:lnSpc>
            </a:pPr>
            <a:r>
              <a:rPr b="0" lang="en-US" sz="2300" spc="-1" strike="noStrike">
                <a:solidFill>
                  <a:srgbClr val="000000"/>
                </a:solidFill>
                <a:latin typeface="Arial"/>
                <a:ea typeface="Arial"/>
              </a:rPr>
              <a:t>Instructors: Lior Pachter and Matt Thomson</a:t>
            </a:r>
            <a:endParaRPr b="0" lang="en-US" sz="2300" spc="-1" strike="noStrike">
              <a:latin typeface="Arial"/>
            </a:endParaRPr>
          </a:p>
          <a:p>
            <a:pPr>
              <a:lnSpc>
                <a:spcPct val="100000"/>
              </a:lnSpc>
            </a:pPr>
            <a:r>
              <a:rPr b="0" lang="en-US" sz="2300" spc="-1" strike="noStrike">
                <a:solidFill>
                  <a:srgbClr val="000000"/>
                </a:solidFill>
                <a:latin typeface="Arial"/>
                <a:ea typeface="Arial"/>
              </a:rPr>
              <a:t>TAs: Eduardo Beltrame, Jialong Jiang, Dongyi Lu</a:t>
            </a:r>
            <a:br/>
            <a:br/>
            <a:r>
              <a:rPr b="0" lang="en-US" sz="2300" spc="-1" strike="noStrike">
                <a:solidFill>
                  <a:srgbClr val="000000"/>
                </a:solidFill>
                <a:latin typeface="Arial"/>
                <a:ea typeface="Arial"/>
              </a:rPr>
              <a:t>Based on discussions and calculations with </a:t>
            </a:r>
            <a:br/>
            <a:r>
              <a:rPr b="0" lang="en-US" sz="2300" spc="-1" strike="noStrike">
                <a:solidFill>
                  <a:srgbClr val="000000"/>
                </a:solidFill>
                <a:latin typeface="Arial"/>
                <a:ea typeface="Arial"/>
              </a:rPr>
              <a:t>Eduardo Beltrame, Jase Gehring and Valentine Svensson</a:t>
            </a:r>
            <a:endParaRPr b="0" lang="en-US" sz="2300" spc="-1" strike="noStrike">
              <a:latin typeface="Arial"/>
            </a:endParaRPr>
          </a:p>
        </p:txBody>
      </p:sp>
      <p:pic>
        <p:nvPicPr>
          <p:cNvPr id="85" name="Picture 2" descr=""/>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l="7473" t="18439" r="50268" b="6882"/>
          <a:stretch/>
        </p:blipFill>
        <p:spPr>
          <a:xfrm rot="5400000">
            <a:off x="8626680" y="4490280"/>
            <a:ext cx="3273840" cy="4339080"/>
          </a:xfrm>
          <a:prstGeom prst="rect">
            <a:avLst/>
          </a:prstGeom>
          <a:ln>
            <a:noFill/>
          </a:ln>
        </p:spPr>
      </p:pic>
      <p:sp>
        <p:nvSpPr>
          <p:cNvPr id="86" name="CustomShape 4"/>
          <p:cNvSpPr/>
          <p:nvPr/>
        </p:nvSpPr>
        <p:spPr>
          <a:xfrm>
            <a:off x="571680" y="9095400"/>
            <a:ext cx="11041920" cy="363960"/>
          </a:xfrm>
          <a:prstGeom prst="rect">
            <a:avLst/>
          </a:prstGeom>
          <a:noFill/>
          <a:ln>
            <a:noFill/>
          </a:ln>
        </p:spPr>
        <p:style>
          <a:lnRef idx="0"/>
          <a:fillRef idx="0"/>
          <a:effectRef idx="0"/>
          <a:fontRef idx="minor"/>
        </p:style>
        <p:txBody>
          <a:bodyPr lIns="90000" rIns="90000" tIns="45000" bIns="45000"/>
          <a:p>
            <a:pPr>
              <a:lnSpc>
                <a:spcPct val="100000"/>
              </a:lnSpc>
            </a:pPr>
            <a:r>
              <a:rPr b="0" lang="en-US" sz="1500" spc="-1" strike="noStrike">
                <a:solidFill>
                  <a:srgbClr val="000000"/>
                </a:solidFill>
                <a:latin typeface="Arial"/>
                <a:ea typeface="Arial"/>
              </a:rPr>
              <a:t>For notes related to the slides see </a:t>
            </a:r>
            <a:r>
              <a:rPr b="0" lang="en-US" sz="1500" spc="-1" strike="noStrike" u="sng">
                <a:solidFill>
                  <a:srgbClr val="0000ff"/>
                </a:solidFill>
                <a:uFillTx/>
                <a:latin typeface="Arial"/>
                <a:ea typeface="Arial"/>
                <a:hlinkClick r:id="rId4"/>
              </a:rPr>
              <a:t>https</a:t>
            </a:r>
            <a:r>
              <a:rPr b="0" lang="en-US" sz="1500" spc="-1" strike="noStrike" u="sng">
                <a:solidFill>
                  <a:srgbClr val="0000ff"/>
                </a:solidFill>
                <a:uFillTx/>
                <a:latin typeface="Arial"/>
                <a:ea typeface="Arial"/>
                <a:hlinkClick r:id="rId5"/>
              </a:rPr>
              <a:t>://</a:t>
            </a:r>
            <a:r>
              <a:rPr b="0" lang="en-US" sz="1500" spc="-1" strike="noStrike" u="sng">
                <a:solidFill>
                  <a:srgbClr val="0000ff"/>
                </a:solidFill>
                <a:uFillTx/>
                <a:latin typeface="Arial"/>
                <a:ea typeface="Arial"/>
                <a:hlinkClick r:id="rId6"/>
              </a:rPr>
              <a:t>liorpachter.wordpress.com/2019/02/19/introduction-to-single-cell-rna-seq-technologies</a:t>
            </a:r>
            <a:r>
              <a:rPr b="0" lang="en-US" sz="1500" spc="-1" strike="noStrike">
                <a:solidFill>
                  <a:srgbClr val="000000"/>
                </a:solidFill>
                <a:latin typeface="Arial"/>
                <a:ea typeface="Arial"/>
              </a:rPr>
              <a:t>/</a:t>
            </a:r>
            <a:endParaRPr b="0" lang="en-US" sz="1500" spc="-1" strike="noStrike">
              <a:latin typeface="Arial"/>
            </a:endParaRPr>
          </a:p>
        </p:txBody>
      </p:sp>
    </p:spTree>
  </p:cSld>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1"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Microfluidic methods</a:t>
            </a:r>
            <a:endParaRPr b="0" lang="en-US" sz="4200" spc="-1" strike="noStrike">
              <a:solidFill>
                <a:srgbClr val="000000"/>
              </a:solidFill>
              <a:latin typeface="Arial"/>
            </a:endParaRPr>
          </a:p>
        </p:txBody>
      </p:sp>
      <p:sp>
        <p:nvSpPr>
          <p:cNvPr id="122" name="TextShape 2"/>
          <p:cNvSpPr txBox="1"/>
          <p:nvPr/>
        </p:nvSpPr>
        <p:spPr>
          <a:xfrm>
            <a:off x="571680" y="2324160"/>
            <a:ext cx="11861280" cy="6565680"/>
          </a:xfrm>
          <a:prstGeom prst="rect">
            <a:avLst/>
          </a:prstGeom>
          <a:noFill/>
          <a:ln w="12600">
            <a:noFill/>
          </a:ln>
        </p:spPr>
        <p:txBody>
          <a:bodyPr lIns="50760" rIns="50760" tIns="50760" bIns="50760">
            <a:normAutofit/>
          </a:bodyPr>
          <a:p>
            <a:pPr marL="266760" indent="-266400">
              <a:lnSpc>
                <a:spcPct val="100000"/>
              </a:lnSpc>
              <a:spcBef>
                <a:spcPts val="2401"/>
              </a:spcBef>
              <a:buClr>
                <a:srgbClr val="000000"/>
              </a:buClr>
              <a:buFont typeface="Symbol" charset="2"/>
              <a:buChar char=""/>
            </a:pPr>
            <a:r>
              <a:rPr b="0" lang="en-US" sz="3000" spc="-1" strike="noStrike" u="sng">
                <a:solidFill>
                  <a:srgbClr val="0000ff"/>
                </a:solidFill>
                <a:uFillTx/>
                <a:latin typeface="Helvetica Neue"/>
                <a:ea typeface="Helvetica Neue"/>
                <a:hlinkClick r:id="rId1"/>
              </a:rPr>
              <a:t>Macosko et al., </a:t>
            </a:r>
            <a:r>
              <a:rPr b="1" lang="en-US" sz="3000" spc="-1" strike="noStrike" u="sng">
                <a:solidFill>
                  <a:srgbClr val="0000ff"/>
                </a:solidFill>
                <a:uFillTx/>
                <a:latin typeface="Helvetica Neue"/>
                <a:ea typeface="Helvetica Neue"/>
                <a:hlinkClick r:id="rId2"/>
              </a:rPr>
              <a:t>Highly parallel genome-wide expression </a:t>
            </a:r>
            <a:r>
              <a:rPr b="1" lang="en-US" sz="3000" spc="-1" strike="noStrike" u="sng">
                <a:solidFill>
                  <a:srgbClr val="0000ff"/>
                </a:solidFill>
                <a:uFillTx/>
                <a:latin typeface="Helvetica Neue"/>
                <a:ea typeface="Helvetica Neue"/>
                <a:hlinkClick r:id="rId3"/>
              </a:rPr>
              <a:t>profiling </a:t>
            </a:r>
            <a:r>
              <a:rPr b="1" lang="en-US" sz="3000" spc="-1" strike="noStrike" u="sng">
                <a:solidFill>
                  <a:srgbClr val="0000ff"/>
                </a:solidFill>
                <a:uFillTx/>
                <a:latin typeface="Helvetica Neue"/>
                <a:ea typeface="Helvetica Neue"/>
                <a:hlinkClick r:id="rId4"/>
              </a:rPr>
              <a:t>of individual cells using nanoliter droplets</a:t>
            </a:r>
            <a:r>
              <a:rPr b="0" lang="en-US" sz="3000" spc="-1" strike="noStrike" u="sng">
                <a:solidFill>
                  <a:srgbClr val="0000ff"/>
                </a:solidFill>
                <a:uFillTx/>
                <a:latin typeface="Helvetica Neue"/>
                <a:ea typeface="Helvetica Neue"/>
                <a:hlinkClick r:id="rId5"/>
              </a:rPr>
              <a:t>, 2015</a:t>
            </a:r>
            <a:r>
              <a:rPr b="0" lang="en-US" sz="3000" spc="-1" strike="noStrike" u="sng">
                <a:solidFill>
                  <a:srgbClr val="0000ff"/>
                </a:solidFill>
                <a:uFillTx/>
                <a:latin typeface="Helvetica Neue"/>
                <a:ea typeface="Helvetica Neue"/>
                <a:hlinkClick r:id="rId6"/>
              </a:rPr>
              <a:t>.</a:t>
            </a:r>
            <a:r>
              <a:rPr b="0" lang="en-US" sz="3000" spc="-1" strike="noStrike" u="sng">
                <a:solidFill>
                  <a:srgbClr val="0000ff"/>
                </a:solidFill>
                <a:uFillTx/>
                <a:latin typeface="Helvetica Neue"/>
                <a:ea typeface="Helvetica Neue"/>
                <a:hlinkClick r:id="rId7"/>
              </a:rPr>
              <a:t>DOI:</a:t>
            </a:r>
            <a:r>
              <a:rPr b="0" lang="en-US" sz="3000" spc="-1" strike="noStrike" u="sng">
                <a:solidFill>
                  <a:srgbClr val="0000ff"/>
                </a:solidFill>
                <a:uFillTx/>
                <a:latin typeface="Helvetica Neue"/>
                <a:ea typeface="Helvetica Neue"/>
                <a:hlinkClick r:id="rId8"/>
              </a:rPr>
              <a:t>10.1016/j.cell.2015.05.002</a:t>
            </a:r>
            <a:endParaRPr b="0" lang="en-US" sz="3000" spc="-1" strike="noStrike">
              <a:solidFill>
                <a:srgbClr val="000000"/>
              </a:solidFill>
              <a:latin typeface="Helvetica Neue"/>
            </a:endParaRPr>
          </a:p>
          <a:p>
            <a:pPr marL="266760" indent="-266400">
              <a:lnSpc>
                <a:spcPct val="100000"/>
              </a:lnSpc>
              <a:spcBef>
                <a:spcPts val="2401"/>
              </a:spcBef>
              <a:buClr>
                <a:srgbClr val="000000"/>
              </a:buClr>
              <a:buFont typeface="Symbol" charset="2"/>
              <a:buChar char=""/>
            </a:pPr>
            <a:r>
              <a:rPr b="0" lang="en-US" sz="3000" spc="-1" strike="noStrike" u="sng">
                <a:solidFill>
                  <a:srgbClr val="0000ff"/>
                </a:solidFill>
                <a:uFillTx/>
                <a:latin typeface="Helvetica Neue"/>
                <a:ea typeface="Helvetica Neue"/>
                <a:hlinkClick r:id="rId9"/>
              </a:rPr>
              <a:t>Klein et al., </a:t>
            </a:r>
            <a:r>
              <a:rPr b="1" lang="en-US" sz="3000" spc="-1" strike="noStrike" u="sng">
                <a:solidFill>
                  <a:srgbClr val="0000ff"/>
                </a:solidFill>
                <a:uFillTx/>
                <a:latin typeface="Helvetica Neue"/>
                <a:ea typeface="Helvetica Neue"/>
                <a:hlinkClick r:id="rId10"/>
              </a:rPr>
              <a:t>Droplet barcoding for single-cell transcriptomics applied to embryonic stem cells</a:t>
            </a:r>
            <a:r>
              <a:rPr b="0" lang="en-US" sz="3000" spc="-1" strike="noStrike" u="sng">
                <a:solidFill>
                  <a:srgbClr val="0000ff"/>
                </a:solidFill>
                <a:uFillTx/>
                <a:latin typeface="Helvetica Neue"/>
                <a:ea typeface="Helvetica Neue"/>
                <a:hlinkClick r:id="rId11"/>
              </a:rPr>
              <a:t>, 2015</a:t>
            </a:r>
            <a:r>
              <a:rPr b="0" lang="en-US" sz="3000" spc="-1" strike="noStrike" u="sng">
                <a:solidFill>
                  <a:srgbClr val="0000ff"/>
                </a:solidFill>
                <a:uFillTx/>
                <a:latin typeface="Helvetica Neue"/>
                <a:ea typeface="Helvetica Neue"/>
                <a:hlinkClick r:id="rId12"/>
              </a:rPr>
              <a:t>.</a:t>
            </a:r>
            <a:r>
              <a:rPr b="0" lang="en-US" sz="3000" spc="-1" strike="noStrike" u="sng">
                <a:solidFill>
                  <a:srgbClr val="0000ff"/>
                </a:solidFill>
                <a:uFillTx/>
                <a:latin typeface="Helvetica Neue"/>
                <a:ea typeface="Helvetica Neue"/>
                <a:hlinkClick r:id="rId13"/>
              </a:rPr>
              <a:t>DOI:</a:t>
            </a:r>
            <a:r>
              <a:rPr b="0" lang="en-US" sz="3000" spc="-1" strike="noStrike" u="sng">
                <a:solidFill>
                  <a:srgbClr val="0000ff"/>
                </a:solidFill>
                <a:uFillTx/>
                <a:latin typeface="Helvetica Neue"/>
                <a:ea typeface="Helvetica Neue"/>
                <a:hlinkClick r:id="rId14"/>
              </a:rPr>
              <a:t>10.1016/j.cell.2015.04.044 </a:t>
            </a:r>
            <a:br/>
            <a:r>
              <a:rPr b="0" lang="en-US" sz="3000" spc="-1" strike="noStrike">
                <a:solidFill>
                  <a:srgbClr val="000000"/>
                </a:solidFill>
                <a:latin typeface="Helvetica Neue"/>
              </a:rPr>
              <a:t> </a:t>
            </a:r>
            <a:endParaRPr b="0" lang="en-US" sz="3000" spc="-1" strike="noStrike">
              <a:solidFill>
                <a:srgbClr val="000000"/>
              </a:solidFill>
              <a:latin typeface="Helvetica Neue"/>
            </a:endParaRPr>
          </a:p>
          <a:p>
            <a:pPr>
              <a:lnSpc>
                <a:spcPct val="100000"/>
              </a:lnSpc>
              <a:spcBef>
                <a:spcPts val="2401"/>
              </a:spcBef>
            </a:pPr>
            <a:endParaRPr b="0" lang="en-US" sz="3000" spc="-1" strike="noStrike">
              <a:solidFill>
                <a:srgbClr val="000000"/>
              </a:solidFill>
              <a:latin typeface="Helvetica Neue"/>
            </a:endParaRPr>
          </a:p>
          <a:p>
            <a:pPr marL="266760" indent="-266400">
              <a:lnSpc>
                <a:spcPct val="100000"/>
              </a:lnSpc>
              <a:spcBef>
                <a:spcPts val="2401"/>
              </a:spcBef>
              <a:buClr>
                <a:srgbClr val="a9a9a9"/>
              </a:buClr>
              <a:buFont typeface="Symbol" charset="2"/>
              <a:buChar char=""/>
            </a:pPr>
            <a:r>
              <a:rPr b="0" lang="en-US" sz="3000" spc="-1" strike="noStrike" u="sng">
                <a:solidFill>
                  <a:srgbClr val="0000ff"/>
                </a:solidFill>
                <a:uFillTx/>
                <a:latin typeface="Helvetica Neue"/>
                <a:ea typeface="Helvetica Neue"/>
                <a:hlinkClick r:id="rId15"/>
              </a:rPr>
              <a:t>Song, Chen, Ismagilov, Reactions in droplets in microfluidic channels, 2006</a:t>
            </a:r>
            <a:r>
              <a:rPr b="0" lang="en-US" sz="3000" spc="-1" strike="noStrike" u="sng">
                <a:solidFill>
                  <a:srgbClr val="0000ff"/>
                </a:solidFill>
                <a:uFillTx/>
                <a:latin typeface="Helvetica Neue"/>
                <a:ea typeface="Helvetica Neue"/>
                <a:hlinkClick r:id="rId16"/>
              </a:rPr>
              <a:t>.</a:t>
            </a:r>
            <a:r>
              <a:rPr b="0" lang="en-US" sz="3000" spc="-1" strike="noStrike" u="sng">
                <a:solidFill>
                  <a:srgbClr val="0000ff"/>
                </a:solidFill>
                <a:uFillTx/>
                <a:latin typeface="Helvetica Neue"/>
                <a:ea typeface="Helvetica Neue"/>
                <a:hlinkClick r:id="rId17"/>
              </a:rPr>
              <a:t> DOI:</a:t>
            </a:r>
            <a:r>
              <a:rPr b="0" lang="en-US" sz="3000" spc="-1" strike="noStrike" u="sng">
                <a:solidFill>
                  <a:srgbClr val="0000ff"/>
                </a:solidFill>
                <a:uFillTx/>
                <a:latin typeface="Helvetica Neue"/>
                <a:ea typeface="Helvetica Neue"/>
                <a:hlinkClick r:id="rId18"/>
              </a:rPr>
              <a:t>10.1002/anie.200601554</a:t>
            </a:r>
            <a:endParaRPr b="0" lang="en-US" sz="3000" spc="-1" strike="noStrike">
              <a:solidFill>
                <a:srgbClr val="000000"/>
              </a:solidFill>
              <a:latin typeface="Helvetica Neue"/>
            </a:endParaRPr>
          </a:p>
          <a:p>
            <a:pPr marL="266760" indent="-266400">
              <a:lnSpc>
                <a:spcPct val="100000"/>
              </a:lnSpc>
              <a:spcBef>
                <a:spcPts val="2401"/>
              </a:spcBef>
              <a:buClr>
                <a:srgbClr val="a9a9a9"/>
              </a:buClr>
              <a:buFont typeface="Symbol" charset="2"/>
              <a:buChar char=""/>
            </a:pPr>
            <a:r>
              <a:rPr b="0" lang="en-US" sz="3000" spc="-1" strike="noStrike" u="sng">
                <a:solidFill>
                  <a:srgbClr val="0000ff"/>
                </a:solidFill>
                <a:uFillTx/>
                <a:latin typeface="Helvetica Neue"/>
                <a:ea typeface="Helvetica Neue"/>
                <a:hlinkClick r:id="rId19"/>
              </a:rPr>
              <a:t>Guo, Rotem, Heyman and Weitz, Droplet microfluidics for high-throughput biological assays, 2012</a:t>
            </a:r>
            <a:r>
              <a:rPr b="0" lang="en-US" sz="3000" spc="-1" strike="noStrike" u="sng">
                <a:solidFill>
                  <a:srgbClr val="0000ff"/>
                </a:solidFill>
                <a:uFillTx/>
                <a:latin typeface="Helvetica Neue"/>
                <a:ea typeface="Helvetica Neue"/>
                <a:hlinkClick r:id="rId20"/>
              </a:rPr>
              <a:t>.</a:t>
            </a:r>
            <a:r>
              <a:rPr b="0" lang="en-US" sz="3000" spc="-1" strike="noStrike" u="sng">
                <a:solidFill>
                  <a:srgbClr val="0000ff"/>
                </a:solidFill>
                <a:uFillTx/>
                <a:latin typeface="Helvetica Neue"/>
                <a:ea typeface="Helvetica Neue"/>
                <a:hlinkClick r:id="rId21"/>
              </a:rPr>
              <a:t> DOI:</a:t>
            </a:r>
            <a:r>
              <a:rPr b="0" lang="en-US" sz="3000" spc="-1" strike="noStrike" u="sng">
                <a:solidFill>
                  <a:srgbClr val="0000ff"/>
                </a:solidFill>
                <a:uFillTx/>
                <a:latin typeface="Helvetica Neue"/>
                <a:ea typeface="Helvetica Neue"/>
                <a:hlinkClick r:id="rId22"/>
              </a:rPr>
              <a:t>10.1039/C2LC21147E</a:t>
            </a:r>
            <a:endParaRPr b="0" lang="en-US" sz="3000" spc="-1" strike="noStrike">
              <a:solidFill>
                <a:srgbClr val="000000"/>
              </a:solidFill>
              <a:latin typeface="Helvetica Neue"/>
            </a:endParaRPr>
          </a:p>
        </p:txBody>
      </p:sp>
      <p:sp>
        <p:nvSpPr>
          <p:cNvPr id="123" name="Line 3"/>
          <p:cNvSpPr/>
          <p:nvPr/>
        </p:nvSpPr>
        <p:spPr>
          <a:xfrm>
            <a:off x="-129600" y="5834520"/>
            <a:ext cx="13017600" cy="0"/>
          </a:xfrm>
          <a:prstGeom prst="line">
            <a:avLst/>
          </a:prstGeom>
          <a:ln w="12600">
            <a:solidFill>
              <a:srgbClr val="ababab"/>
            </a:solidFill>
            <a:miter/>
          </a:ln>
        </p:spPr>
        <p:style>
          <a:lnRef idx="0"/>
          <a:fillRef idx="0"/>
          <a:effectRef idx="0"/>
          <a:fontRef idx="minor"/>
        </p:style>
      </p:sp>
      <p:sp>
        <p:nvSpPr>
          <p:cNvPr id="124" name="CustomShape 4"/>
          <p:cNvSpPr/>
          <p:nvPr/>
        </p:nvSpPr>
        <p:spPr>
          <a:xfrm>
            <a:off x="11163960" y="1931760"/>
            <a:ext cx="1715040" cy="573120"/>
          </a:xfrm>
          <a:prstGeom prst="rect">
            <a:avLst/>
          </a:prstGeom>
          <a:noFill/>
          <a:ln w="12600">
            <a:noFill/>
          </a:ln>
        </p:spPr>
        <p:style>
          <a:lnRef idx="0"/>
          <a:fillRef idx="0"/>
          <a:effectRef idx="0"/>
          <a:fontRef idx="minor"/>
        </p:style>
        <p:txBody>
          <a:bodyPr wrap="none" lIns="50760" rIns="50760" tIns="50760" bIns="50760" anchor="ctr"/>
          <a:p>
            <a:pPr>
              <a:lnSpc>
                <a:spcPct val="100000"/>
              </a:lnSpc>
            </a:pPr>
            <a:r>
              <a:rPr b="0" lang="en-US" sz="3100" spc="-1" strike="noStrike">
                <a:solidFill>
                  <a:srgbClr val="ff2600"/>
                </a:solidFill>
                <a:latin typeface="Arial"/>
                <a:ea typeface="Arial"/>
              </a:rPr>
              <a:t>Drop-seq</a:t>
            </a:r>
            <a:endParaRPr b="0" lang="en-US" sz="3100" spc="-1" strike="noStrike">
              <a:latin typeface="Arial"/>
            </a:endParaRPr>
          </a:p>
        </p:txBody>
      </p:sp>
      <p:sp>
        <p:nvSpPr>
          <p:cNvPr id="125" name="CustomShape 5"/>
          <p:cNvSpPr/>
          <p:nvPr/>
        </p:nvSpPr>
        <p:spPr>
          <a:xfrm>
            <a:off x="10568880" y="4820040"/>
            <a:ext cx="1452960" cy="573120"/>
          </a:xfrm>
          <a:prstGeom prst="rect">
            <a:avLst/>
          </a:prstGeom>
          <a:noFill/>
          <a:ln w="12600">
            <a:noFill/>
          </a:ln>
        </p:spPr>
        <p:style>
          <a:lnRef idx="0"/>
          <a:fillRef idx="0"/>
          <a:effectRef idx="0"/>
          <a:fontRef idx="minor"/>
        </p:style>
        <p:txBody>
          <a:bodyPr wrap="none" lIns="50760" rIns="50760" tIns="50760" bIns="50760" anchor="ctr"/>
          <a:p>
            <a:pPr>
              <a:lnSpc>
                <a:spcPct val="100000"/>
              </a:lnSpc>
            </a:pPr>
            <a:r>
              <a:rPr b="0" lang="en-US" sz="3100" spc="-1" strike="noStrike">
                <a:solidFill>
                  <a:srgbClr val="ff2600"/>
                </a:solidFill>
                <a:latin typeface="Arial"/>
                <a:ea typeface="Arial"/>
              </a:rPr>
              <a:t>inDrops</a:t>
            </a:r>
            <a:endParaRPr b="0" lang="en-US" sz="3100" spc="-1" strike="noStrike">
              <a:latin typeface="Arial"/>
            </a:endParaRPr>
          </a:p>
        </p:txBody>
      </p:sp>
      <p:sp>
        <p:nvSpPr>
          <p:cNvPr id="126" name="Line 6"/>
          <p:cNvSpPr/>
          <p:nvPr/>
        </p:nvSpPr>
        <p:spPr>
          <a:xfrm flipH="1" flipV="1">
            <a:off x="9629640" y="4521240"/>
            <a:ext cx="870480" cy="566280"/>
          </a:xfrm>
          <a:prstGeom prst="line">
            <a:avLst/>
          </a:prstGeom>
          <a:ln w="38160">
            <a:solidFill>
              <a:srgbClr val="000000"/>
            </a:solidFill>
            <a:miter/>
            <a:tailEnd len="med" type="triangle" w="med"/>
          </a:ln>
        </p:spPr>
        <p:style>
          <a:lnRef idx="0"/>
          <a:fillRef idx="0"/>
          <a:effectRef idx="0"/>
          <a:fontRef idx="minor"/>
        </p:style>
      </p:sp>
      <p:sp>
        <p:nvSpPr>
          <p:cNvPr id="127" name="Line 7"/>
          <p:cNvSpPr/>
          <p:nvPr/>
        </p:nvSpPr>
        <p:spPr>
          <a:xfrm flipH="1">
            <a:off x="11105280" y="2561400"/>
            <a:ext cx="606240" cy="241920"/>
          </a:xfrm>
          <a:prstGeom prst="line">
            <a:avLst/>
          </a:prstGeom>
          <a:ln w="38160">
            <a:solidFill>
              <a:srgbClr val="000000"/>
            </a:solidFill>
            <a:miter/>
            <a:tailEnd len="med" type="triangle" w="med"/>
          </a:ln>
        </p:spPr>
        <p:style>
          <a:lnRef idx="0"/>
          <a:fillRef idx="0"/>
          <a:effectRef idx="0"/>
          <a:fontRef idx="minor"/>
        </p:style>
      </p:sp>
    </p:spTree>
  </p:cSld>
  <p:timing>
    <p:tnLst>
      <p:par>
        <p:cTn id="19" dur="indefinite" restart="never" nodeType="tmRoot">
          <p:childTnLst>
            <p:seq>
              <p:cTn id="20" dur="indefinite" nodeType="mainSeq"/>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8"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Foundation: homo-dispersed emulsions</a:t>
            </a:r>
            <a:endParaRPr b="0" lang="en-US" sz="4200" spc="-1" strike="noStrike">
              <a:solidFill>
                <a:srgbClr val="000000"/>
              </a:solidFill>
              <a:latin typeface="Arial"/>
            </a:endParaRPr>
          </a:p>
        </p:txBody>
      </p:sp>
      <p:pic>
        <p:nvPicPr>
          <p:cNvPr id="129" name="Picture 1" descr=""/>
          <p:cNvPicPr/>
          <p:nvPr/>
        </p:nvPicPr>
        <p:blipFill>
          <a:blip r:embed="rId1">
            <a:extLst>
              <a:ext uri="{BEBA8EAE-BF5A-486C-A8C5-ECC9F3942E4B}">
                <a14:imgProps xmlns:a14="http://schemas.microsoft.com/office/drawing/2010/main">
                  <a14:imgLayer r:embed="rId2">
                    <a14:imgEffect>
                      <a14:brightnessContrast bright="20000"/>
                    </a14:imgEffect>
                  </a14:imgLayer>
                </a14:imgProps>
              </a:ext>
            </a:extLst>
          </a:blip>
          <a:stretch/>
        </p:blipFill>
        <p:spPr>
          <a:xfrm>
            <a:off x="2276640" y="2741760"/>
            <a:ext cx="8451000" cy="6036120"/>
          </a:xfrm>
          <a:prstGeom prst="rect">
            <a:avLst/>
          </a:prstGeom>
          <a:ln>
            <a:noFill/>
          </a:ln>
        </p:spPr>
      </p:pic>
      <p:sp>
        <p:nvSpPr>
          <p:cNvPr id="130" name="CustomShape 2"/>
          <p:cNvSpPr/>
          <p:nvPr/>
        </p:nvSpPr>
        <p:spPr>
          <a:xfrm>
            <a:off x="8505000" y="9347400"/>
            <a:ext cx="4251600" cy="380880"/>
          </a:xfrm>
          <a:prstGeom prst="rect">
            <a:avLst/>
          </a:prstGeom>
          <a:noFill/>
          <a:ln>
            <a:noFill/>
          </a:ln>
        </p:spPr>
        <p:style>
          <a:lnRef idx="0"/>
          <a:fillRef idx="0"/>
          <a:effectRef idx="0"/>
          <a:fontRef idx="minor"/>
        </p:style>
      </p:sp>
    </p:spTree>
  </p:cSld>
  <p:timing>
    <p:tnLst>
      <p:par>
        <p:cTn id="21" dur="indefinite" restart="never" nodeType="tmRoot">
          <p:childTnLst>
            <p:seq>
              <p:cTn id="22" dur="indefinite" nodeType="mainSeq"/>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1"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Beads, Cells and Droplets</a:t>
            </a:r>
            <a:endParaRPr b="0" lang="en-US" sz="4200" spc="-1" strike="noStrike">
              <a:solidFill>
                <a:srgbClr val="000000"/>
              </a:solidFill>
              <a:latin typeface="Arial"/>
            </a:endParaRPr>
          </a:p>
        </p:txBody>
      </p:sp>
      <p:pic>
        <p:nvPicPr>
          <p:cNvPr id="132" name="Image" descr=""/>
          <p:cNvPicPr/>
          <p:nvPr/>
        </p:nvPicPr>
        <p:blipFill>
          <a:blip r:embed="rId1"/>
          <a:stretch/>
        </p:blipFill>
        <p:spPr>
          <a:xfrm>
            <a:off x="6863040" y="2797200"/>
            <a:ext cx="5120280" cy="5307480"/>
          </a:xfrm>
          <a:prstGeom prst="rect">
            <a:avLst/>
          </a:prstGeom>
          <a:ln w="12600">
            <a:noFill/>
          </a:ln>
        </p:spPr>
      </p:pic>
      <p:pic>
        <p:nvPicPr>
          <p:cNvPr id="133" name="Image" descr=""/>
          <p:cNvPicPr/>
          <p:nvPr/>
        </p:nvPicPr>
        <p:blipFill>
          <a:blip r:embed="rId2"/>
          <a:stretch/>
        </p:blipFill>
        <p:spPr>
          <a:xfrm>
            <a:off x="1021320" y="2923920"/>
            <a:ext cx="5120280" cy="5307480"/>
          </a:xfrm>
          <a:prstGeom prst="rect">
            <a:avLst/>
          </a:prstGeom>
          <a:ln w="12600">
            <a:noFill/>
          </a:ln>
        </p:spPr>
      </p:pic>
      <p:sp>
        <p:nvSpPr>
          <p:cNvPr id="134" name="CustomShape 2"/>
          <p:cNvSpPr/>
          <p:nvPr/>
        </p:nvSpPr>
        <p:spPr>
          <a:xfrm>
            <a:off x="3587400" y="5687280"/>
            <a:ext cx="1734840" cy="1285200"/>
          </a:xfrm>
          <a:prstGeom prst="rect">
            <a:avLst/>
          </a:prstGeom>
          <a:solidFill>
            <a:srgbClr val="ffffff"/>
          </a:solidFill>
          <a:ln w="12600">
            <a:noFill/>
          </a:ln>
        </p:spPr>
        <p:style>
          <a:lnRef idx="0"/>
          <a:fillRef idx="0"/>
          <a:effectRef idx="0"/>
          <a:fontRef idx="minor"/>
        </p:style>
      </p:sp>
      <p:sp>
        <p:nvSpPr>
          <p:cNvPr id="135" name="CustomShape 3"/>
          <p:cNvSpPr/>
          <p:nvPr/>
        </p:nvSpPr>
        <p:spPr>
          <a:xfrm>
            <a:off x="9442080" y="5448600"/>
            <a:ext cx="1734840" cy="1285200"/>
          </a:xfrm>
          <a:prstGeom prst="rect">
            <a:avLst/>
          </a:prstGeom>
          <a:solidFill>
            <a:srgbClr val="ffffff"/>
          </a:solidFill>
          <a:ln w="12600">
            <a:noFill/>
          </a:ln>
        </p:spPr>
        <p:style>
          <a:lnRef idx="0"/>
          <a:fillRef idx="0"/>
          <a:effectRef idx="0"/>
          <a:fontRef idx="minor"/>
        </p:style>
      </p:sp>
      <p:sp>
        <p:nvSpPr>
          <p:cNvPr id="136" name="CustomShape 4"/>
          <p:cNvSpPr/>
          <p:nvPr/>
        </p:nvSpPr>
        <p:spPr>
          <a:xfrm>
            <a:off x="9268560" y="3452400"/>
            <a:ext cx="1962360" cy="2010240"/>
          </a:xfrm>
          <a:prstGeom prst="ellipse">
            <a:avLst/>
          </a:prstGeom>
          <a:solidFill>
            <a:schemeClr val="accent4">
              <a:satOff val="9638"/>
              <a:lumOff val="-12193"/>
              <a:alpha val="36015"/>
            </a:schemeClr>
          </a:solidFill>
          <a:ln w="12600">
            <a:noFill/>
          </a:ln>
        </p:spPr>
        <p:style>
          <a:lnRef idx="0"/>
          <a:fillRef idx="0"/>
          <a:effectRef idx="0"/>
          <a:fontRef idx="minor"/>
        </p:style>
      </p:sp>
      <p:sp>
        <p:nvSpPr>
          <p:cNvPr id="137" name="CustomShape 5"/>
          <p:cNvSpPr/>
          <p:nvPr/>
        </p:nvSpPr>
        <p:spPr>
          <a:xfrm>
            <a:off x="3473640" y="3572640"/>
            <a:ext cx="1962360" cy="2010240"/>
          </a:xfrm>
          <a:prstGeom prst="ellipse">
            <a:avLst/>
          </a:prstGeom>
          <a:solidFill>
            <a:schemeClr val="accent1">
              <a:satOff val="-4086"/>
              <a:lumOff val="15331"/>
              <a:alpha val="36015"/>
            </a:schemeClr>
          </a:solidFill>
          <a:ln w="12600">
            <a:noFill/>
          </a:ln>
        </p:spPr>
        <p:style>
          <a:lnRef idx="0"/>
          <a:fillRef idx="0"/>
          <a:effectRef idx="0"/>
          <a:fontRef idx="minor"/>
        </p:style>
      </p:sp>
      <p:sp>
        <p:nvSpPr>
          <p:cNvPr id="138" name="CustomShape 6"/>
          <p:cNvSpPr/>
          <p:nvPr/>
        </p:nvSpPr>
        <p:spPr>
          <a:xfrm>
            <a:off x="1927800" y="5454000"/>
            <a:ext cx="518760" cy="500400"/>
          </a:xfrm>
          <a:prstGeom prst="ellipse">
            <a:avLst/>
          </a:prstGeom>
          <a:solidFill>
            <a:schemeClr val="accent6">
              <a:hueOff val="-101408"/>
              <a:satOff val="-1395"/>
              <a:lumOff val="13614"/>
            </a:schemeClr>
          </a:solidFill>
          <a:ln w="12600">
            <a:noFill/>
          </a:ln>
        </p:spPr>
        <p:style>
          <a:lnRef idx="0"/>
          <a:fillRef idx="0"/>
          <a:effectRef idx="0"/>
          <a:fontRef idx="minor"/>
        </p:style>
      </p:sp>
      <p:sp>
        <p:nvSpPr>
          <p:cNvPr id="139" name="CustomShape 7"/>
          <p:cNvSpPr/>
          <p:nvPr/>
        </p:nvSpPr>
        <p:spPr>
          <a:xfrm>
            <a:off x="7758720" y="5327640"/>
            <a:ext cx="518760" cy="500400"/>
          </a:xfrm>
          <a:prstGeom prst="ellipse">
            <a:avLst/>
          </a:prstGeom>
          <a:solidFill>
            <a:schemeClr val="accent2">
              <a:hueOff val="-487087"/>
              <a:satOff val="-2686"/>
              <a:lumOff val="14808"/>
            </a:schemeClr>
          </a:solidFill>
          <a:ln w="12600">
            <a:noFill/>
          </a:ln>
        </p:spPr>
        <p:style>
          <a:lnRef idx="0"/>
          <a:fillRef idx="0"/>
          <a:effectRef idx="0"/>
          <a:fontRef idx="minor"/>
        </p:style>
      </p:sp>
      <p:sp>
        <p:nvSpPr>
          <p:cNvPr id="140" name="CustomShape 8"/>
          <p:cNvSpPr/>
          <p:nvPr/>
        </p:nvSpPr>
        <p:spPr>
          <a:xfrm>
            <a:off x="8529480" y="9383040"/>
            <a:ext cx="4421520" cy="392040"/>
          </a:xfrm>
          <a:prstGeom prst="rect">
            <a:avLst/>
          </a:prstGeom>
          <a:noFill/>
          <a:ln w="12600">
            <a:noFill/>
          </a:ln>
        </p:spPr>
        <p:style>
          <a:lnRef idx="0"/>
          <a:fillRef idx="0"/>
          <a:effectRef idx="0"/>
          <a:fontRef idx="minor"/>
        </p:style>
      </p:sp>
    </p:spTree>
  </p:cSld>
  <p:timing>
    <p:tnLst>
      <p:par>
        <p:cTn id="23" dur="indefinite" restart="never" nodeType="tmRoot">
          <p:childTnLst>
            <p:seq>
              <p:cTn id="24" dur="indefinite" nodeType="mainSeq"/>
              <p:prevCondLst>
                <p:cond delay="0" evt="onPrev">
                  <p:tgtEl>
                    <p:sldTgt/>
                  </p:tgtEl>
                </p:cond>
              </p:prevCondLst>
              <p:nextCondLst>
                <p:cond delay="0" evt="onNext">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1" name="TextShape 1"/>
          <p:cNvSpPr txBox="1"/>
          <p:nvPr/>
        </p:nvSpPr>
        <p:spPr>
          <a:xfrm>
            <a:off x="58860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Example: the inDrops approach</a:t>
            </a:r>
            <a:endParaRPr b="0" lang="en-US" sz="4200" spc="-1" strike="noStrike">
              <a:solidFill>
                <a:srgbClr val="000000"/>
              </a:solidFill>
              <a:latin typeface="Arial"/>
            </a:endParaRPr>
          </a:p>
        </p:txBody>
      </p:sp>
      <p:sp>
        <p:nvSpPr>
          <p:cNvPr id="142" name="CustomShape 2"/>
          <p:cNvSpPr/>
          <p:nvPr/>
        </p:nvSpPr>
        <p:spPr>
          <a:xfrm>
            <a:off x="8529480" y="9383040"/>
            <a:ext cx="4421520" cy="392040"/>
          </a:xfrm>
          <a:prstGeom prst="rect">
            <a:avLst/>
          </a:prstGeom>
          <a:noFill/>
          <a:ln w="12600">
            <a:noFill/>
          </a:ln>
        </p:spPr>
        <p:style>
          <a:lnRef idx="0"/>
          <a:fillRef idx="0"/>
          <a:effectRef idx="0"/>
          <a:fontRef idx="minor"/>
        </p:style>
      </p:sp>
      <p:pic>
        <p:nvPicPr>
          <p:cNvPr id="143" name="Image" descr=""/>
          <p:cNvPicPr/>
          <p:nvPr/>
        </p:nvPicPr>
        <p:blipFill>
          <a:blip r:embed="rId1"/>
          <a:stretch/>
        </p:blipFill>
        <p:spPr>
          <a:xfrm>
            <a:off x="819000" y="1966320"/>
            <a:ext cx="11366280" cy="6552720"/>
          </a:xfrm>
          <a:prstGeom prst="rect">
            <a:avLst/>
          </a:prstGeom>
          <a:ln w="12600">
            <a:noFill/>
          </a:ln>
        </p:spPr>
      </p:pic>
    </p:spTree>
  </p:cSld>
  <p:timing>
    <p:tnLst>
      <p:par>
        <p:cTn id="25" dur="indefinite" restart="never" nodeType="tmRoot">
          <p:childTnLst>
            <p:seq>
              <p:cTn id="26" dur="indefinite" nodeType="mainSeq"/>
              <p:prevCondLst>
                <p:cond delay="0" evt="onPrev">
                  <p:tgtEl>
                    <p:sldTgt/>
                  </p:tgtEl>
                </p:cond>
              </p:prevCondLst>
              <p:nextCondLst>
                <p:cond delay="0"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4"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Example: the inDrops protocol</a:t>
            </a:r>
            <a:endParaRPr b="0" lang="en-US" sz="4200" spc="-1" strike="noStrike">
              <a:solidFill>
                <a:srgbClr val="000000"/>
              </a:solidFill>
              <a:latin typeface="Arial"/>
            </a:endParaRPr>
          </a:p>
        </p:txBody>
      </p:sp>
      <p:pic>
        <p:nvPicPr>
          <p:cNvPr id="145" name="Image" descr=""/>
          <p:cNvPicPr/>
          <p:nvPr/>
        </p:nvPicPr>
        <p:blipFill>
          <a:blip r:embed="rId1"/>
          <a:stretch/>
        </p:blipFill>
        <p:spPr>
          <a:xfrm>
            <a:off x="579600" y="2133720"/>
            <a:ext cx="4635000" cy="6959160"/>
          </a:xfrm>
          <a:prstGeom prst="rect">
            <a:avLst/>
          </a:prstGeom>
          <a:ln w="12600">
            <a:noFill/>
          </a:ln>
        </p:spPr>
      </p:pic>
      <p:pic>
        <p:nvPicPr>
          <p:cNvPr id="146" name="Image" descr=""/>
          <p:cNvPicPr/>
          <p:nvPr/>
        </p:nvPicPr>
        <p:blipFill>
          <a:blip r:embed="rId2"/>
          <a:stretch/>
        </p:blipFill>
        <p:spPr>
          <a:xfrm>
            <a:off x="6635880" y="2210040"/>
            <a:ext cx="5295600" cy="6514920"/>
          </a:xfrm>
          <a:prstGeom prst="rect">
            <a:avLst/>
          </a:prstGeom>
          <a:ln w="12600">
            <a:noFill/>
          </a:ln>
        </p:spPr>
      </p:pic>
      <p:sp>
        <p:nvSpPr>
          <p:cNvPr id="147" name="CustomShape 2"/>
          <p:cNvSpPr/>
          <p:nvPr/>
        </p:nvSpPr>
        <p:spPr>
          <a:xfrm>
            <a:off x="1602000" y="8897040"/>
            <a:ext cx="2589840" cy="391680"/>
          </a:xfrm>
          <a:prstGeom prst="rect">
            <a:avLst/>
          </a:prstGeom>
          <a:noFill/>
          <a:ln w="12600">
            <a:noFill/>
          </a:ln>
        </p:spPr>
        <p:style>
          <a:lnRef idx="0"/>
          <a:fillRef idx="0"/>
          <a:effectRef idx="0"/>
          <a:fontRef idx="minor"/>
        </p:style>
        <p:txBody>
          <a:bodyPr wrap="none" lIns="50760" rIns="50760" tIns="50760" bIns="50760" anchor="ctr"/>
          <a:p>
            <a:pPr>
              <a:lnSpc>
                <a:spcPct val="100000"/>
              </a:lnSpc>
            </a:pPr>
            <a:r>
              <a:rPr b="0" lang="en-US" sz="1900" spc="-1" strike="noStrike">
                <a:solidFill>
                  <a:srgbClr val="000000"/>
                </a:solidFill>
                <a:latin typeface="Arial"/>
                <a:ea typeface="Arial"/>
              </a:rPr>
              <a:t>Making hydrogel beads</a:t>
            </a:r>
            <a:endParaRPr b="0" lang="en-US" sz="1900" spc="-1" strike="noStrike">
              <a:latin typeface="Arial"/>
            </a:endParaRPr>
          </a:p>
        </p:txBody>
      </p:sp>
      <p:sp>
        <p:nvSpPr>
          <p:cNvPr id="148" name="CustomShape 3"/>
          <p:cNvSpPr/>
          <p:nvPr/>
        </p:nvSpPr>
        <p:spPr>
          <a:xfrm>
            <a:off x="8219880" y="8897040"/>
            <a:ext cx="2127960" cy="391680"/>
          </a:xfrm>
          <a:prstGeom prst="rect">
            <a:avLst/>
          </a:prstGeom>
          <a:noFill/>
          <a:ln w="12600">
            <a:noFill/>
          </a:ln>
        </p:spPr>
        <p:style>
          <a:lnRef idx="0"/>
          <a:fillRef idx="0"/>
          <a:effectRef idx="0"/>
          <a:fontRef idx="minor"/>
        </p:style>
        <p:txBody>
          <a:bodyPr wrap="none" lIns="50760" rIns="50760" tIns="50760" bIns="50760" anchor="ctr"/>
          <a:p>
            <a:pPr>
              <a:lnSpc>
                <a:spcPct val="100000"/>
              </a:lnSpc>
            </a:pPr>
            <a:r>
              <a:rPr b="0" lang="en-US" sz="1900" spc="-1" strike="noStrike">
                <a:solidFill>
                  <a:srgbClr val="000000"/>
                </a:solidFill>
                <a:latin typeface="Arial"/>
                <a:ea typeface="Arial"/>
              </a:rPr>
              <a:t>Library preparation</a:t>
            </a:r>
            <a:endParaRPr b="0" lang="en-US" sz="1900" spc="-1" strike="noStrike">
              <a:latin typeface="Arial"/>
            </a:endParaRPr>
          </a:p>
        </p:txBody>
      </p:sp>
      <p:sp>
        <p:nvSpPr>
          <p:cNvPr id="149" name="CustomShape 4"/>
          <p:cNvSpPr/>
          <p:nvPr/>
        </p:nvSpPr>
        <p:spPr>
          <a:xfrm>
            <a:off x="8529480" y="9383040"/>
            <a:ext cx="4421520" cy="392040"/>
          </a:xfrm>
          <a:prstGeom prst="rect">
            <a:avLst/>
          </a:prstGeom>
          <a:noFill/>
          <a:ln w="12600">
            <a:noFill/>
          </a:ln>
        </p:spPr>
        <p:style>
          <a:lnRef idx="0"/>
          <a:fillRef idx="0"/>
          <a:effectRef idx="0"/>
          <a:fontRef idx="minor"/>
        </p:style>
      </p:sp>
    </p:spTree>
  </p:cSld>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0"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What it means to be “3’ technology”</a:t>
            </a:r>
            <a:endParaRPr b="0" lang="en-US" sz="4200" spc="-1" strike="noStrike">
              <a:solidFill>
                <a:srgbClr val="000000"/>
              </a:solidFill>
              <a:latin typeface="Arial"/>
            </a:endParaRPr>
          </a:p>
        </p:txBody>
      </p:sp>
      <p:pic>
        <p:nvPicPr>
          <p:cNvPr id="151" name="Image" descr=""/>
          <p:cNvPicPr/>
          <p:nvPr/>
        </p:nvPicPr>
        <p:blipFill>
          <a:blip r:embed="rId1"/>
          <a:stretch/>
        </p:blipFill>
        <p:spPr>
          <a:xfrm>
            <a:off x="2777040" y="2210040"/>
            <a:ext cx="7450560" cy="6453360"/>
          </a:xfrm>
          <a:prstGeom prst="rect">
            <a:avLst/>
          </a:prstGeom>
          <a:ln w="12600">
            <a:noFill/>
          </a:ln>
        </p:spPr>
      </p:pic>
      <p:sp>
        <p:nvSpPr>
          <p:cNvPr id="152" name="CustomShape 2"/>
          <p:cNvSpPr/>
          <p:nvPr/>
        </p:nvSpPr>
        <p:spPr>
          <a:xfrm>
            <a:off x="8042400" y="9383040"/>
            <a:ext cx="4903200" cy="392040"/>
          </a:xfrm>
          <a:prstGeom prst="rect">
            <a:avLst/>
          </a:prstGeom>
          <a:noFill/>
          <a:ln w="12600">
            <a:noFill/>
          </a:ln>
        </p:spPr>
        <p:style>
          <a:lnRef idx="0"/>
          <a:fillRef idx="0"/>
          <a:effectRef idx="0"/>
          <a:fontRef idx="minor"/>
        </p:style>
      </p:sp>
    </p:spTree>
  </p:cSld>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3"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Droplet tuning concepts</a:t>
            </a:r>
            <a:endParaRPr b="0" lang="en-US" sz="4200" spc="-1" strike="noStrike">
              <a:solidFill>
                <a:srgbClr val="000000"/>
              </a:solidFill>
              <a:latin typeface="Arial"/>
            </a:endParaRPr>
          </a:p>
        </p:txBody>
      </p:sp>
      <p:sp>
        <p:nvSpPr>
          <p:cNvPr id="154" name="TextShape 2"/>
          <p:cNvSpPr txBox="1"/>
          <p:nvPr/>
        </p:nvSpPr>
        <p:spPr>
          <a:xfrm>
            <a:off x="571680" y="2324160"/>
            <a:ext cx="11861280" cy="1570320"/>
          </a:xfrm>
          <a:prstGeom prst="rect">
            <a:avLst/>
          </a:prstGeom>
          <a:noFill/>
          <a:ln w="12600">
            <a:noFill/>
          </a:ln>
        </p:spPr>
        <p:txBody>
          <a:bodyPr lIns="50760" rIns="50760" tIns="50760" bIns="50760"/>
          <a:p>
            <a:pPr marL="266760" indent="-266400">
              <a:lnSpc>
                <a:spcPct val="100000"/>
              </a:lnSpc>
              <a:spcBef>
                <a:spcPts val="2401"/>
              </a:spcBef>
              <a:buClr>
                <a:srgbClr val="000000"/>
              </a:buClr>
              <a:buFont typeface="Symbol" charset="2"/>
              <a:buChar char=""/>
            </a:pPr>
            <a:r>
              <a:rPr b="0" lang="en-US" sz="3000" spc="-1" strike="noStrike">
                <a:solidFill>
                  <a:srgbClr val="000000"/>
                </a:solidFill>
                <a:latin typeface="Helvetica Neue"/>
                <a:ea typeface="Helvetica Neue"/>
              </a:rPr>
              <a:t>Load </a:t>
            </a:r>
            <a:r>
              <a:rPr b="1" lang="en-US" sz="3000" spc="-1" strike="noStrike">
                <a:solidFill>
                  <a:srgbClr val="000000"/>
                </a:solidFill>
                <a:latin typeface="Helvetica Neue"/>
                <a:ea typeface="Helvetica Neue"/>
              </a:rPr>
              <a:t>beads</a:t>
            </a:r>
            <a:r>
              <a:rPr b="0" lang="en-US" sz="3000" spc="-1" strike="noStrike">
                <a:solidFill>
                  <a:srgbClr val="000000"/>
                </a:solidFill>
                <a:latin typeface="Helvetica Neue"/>
                <a:ea typeface="Helvetica Neue"/>
              </a:rPr>
              <a:t> into droplets at Poisson rate    .</a:t>
            </a:r>
            <a:endParaRPr b="0" lang="en-US" sz="3000" spc="-1" strike="noStrike">
              <a:solidFill>
                <a:srgbClr val="000000"/>
              </a:solidFill>
              <a:latin typeface="Helvetica Neue"/>
            </a:endParaRPr>
          </a:p>
          <a:p>
            <a:pPr marL="266760" indent="-266400">
              <a:lnSpc>
                <a:spcPct val="100000"/>
              </a:lnSpc>
              <a:spcBef>
                <a:spcPts val="2401"/>
              </a:spcBef>
              <a:buClr>
                <a:srgbClr val="000000"/>
              </a:buClr>
              <a:buFont typeface="Symbol" charset="2"/>
              <a:buChar char=""/>
            </a:pPr>
            <a:r>
              <a:rPr b="0" lang="en-US" sz="3000" spc="-1" strike="noStrike">
                <a:solidFill>
                  <a:srgbClr val="000000"/>
                </a:solidFill>
                <a:latin typeface="Helvetica Neue"/>
                <a:ea typeface="Helvetica Neue"/>
              </a:rPr>
              <a:t>Load </a:t>
            </a:r>
            <a:r>
              <a:rPr b="1" lang="en-US" sz="3000" spc="-1" strike="noStrike">
                <a:solidFill>
                  <a:srgbClr val="000000"/>
                </a:solidFill>
                <a:latin typeface="Helvetica Neue"/>
                <a:ea typeface="Helvetica Neue"/>
              </a:rPr>
              <a:t>cells</a:t>
            </a:r>
            <a:r>
              <a:rPr b="0" lang="en-US" sz="3000" spc="-1" strike="noStrike">
                <a:solidFill>
                  <a:srgbClr val="000000"/>
                </a:solidFill>
                <a:latin typeface="Helvetica Neue"/>
                <a:ea typeface="Helvetica Neue"/>
              </a:rPr>
              <a:t> into droplets at Poisson rate    .</a:t>
            </a:r>
            <a:endParaRPr b="0" lang="en-US" sz="3000" spc="-1" strike="noStrike">
              <a:solidFill>
                <a:srgbClr val="000000"/>
              </a:solidFill>
              <a:latin typeface="Helvetica Neue"/>
            </a:endParaRPr>
          </a:p>
        </p:txBody>
      </p:sp>
      <p:pic>
        <p:nvPicPr>
          <p:cNvPr id="155" name="lambda.pdf" descr=""/>
          <p:cNvPicPr/>
          <p:nvPr/>
        </p:nvPicPr>
        <p:blipFill>
          <a:blip r:embed="rId1"/>
          <a:stretch/>
        </p:blipFill>
        <p:spPr>
          <a:xfrm>
            <a:off x="8002440" y="2420280"/>
            <a:ext cx="240840" cy="329760"/>
          </a:xfrm>
          <a:prstGeom prst="rect">
            <a:avLst/>
          </a:prstGeom>
          <a:ln w="12600">
            <a:noFill/>
          </a:ln>
        </p:spPr>
      </p:pic>
      <p:pic>
        <p:nvPicPr>
          <p:cNvPr id="156" name="mu.pdf" descr=""/>
          <p:cNvPicPr/>
          <p:nvPr/>
        </p:nvPicPr>
        <p:blipFill>
          <a:blip r:embed="rId2"/>
          <a:stretch/>
        </p:blipFill>
        <p:spPr>
          <a:xfrm>
            <a:off x="7748280" y="3273480"/>
            <a:ext cx="253800" cy="317160"/>
          </a:xfrm>
          <a:prstGeom prst="rect">
            <a:avLst/>
          </a:prstGeom>
          <a:ln w="12600">
            <a:noFill/>
          </a:ln>
        </p:spPr>
      </p:pic>
      <p:sp>
        <p:nvSpPr>
          <p:cNvPr id="157" name="Line 3"/>
          <p:cNvSpPr/>
          <p:nvPr/>
        </p:nvSpPr>
        <p:spPr>
          <a:xfrm>
            <a:off x="0" y="4076280"/>
            <a:ext cx="13017960" cy="0"/>
          </a:xfrm>
          <a:prstGeom prst="line">
            <a:avLst/>
          </a:prstGeom>
          <a:ln w="12600">
            <a:solidFill>
              <a:srgbClr val="ababab"/>
            </a:solidFill>
            <a:miter/>
          </a:ln>
        </p:spPr>
        <p:style>
          <a:lnRef idx="0"/>
          <a:fillRef idx="0"/>
          <a:effectRef idx="0"/>
          <a:fontRef idx="minor"/>
        </p:style>
      </p:sp>
      <p:pic>
        <p:nvPicPr>
          <p:cNvPr id="158" name="Picture 7" descr=""/>
          <p:cNvPicPr/>
          <p:nvPr/>
        </p:nvPicPr>
        <p:blipFill>
          <a:blip r:embed="rId3"/>
          <a:stretch/>
        </p:blipFill>
        <p:spPr>
          <a:xfrm>
            <a:off x="861480" y="6761160"/>
            <a:ext cx="6514920" cy="1104480"/>
          </a:xfrm>
          <a:prstGeom prst="rect">
            <a:avLst/>
          </a:prstGeom>
          <a:ln>
            <a:noFill/>
          </a:ln>
        </p:spPr>
      </p:pic>
      <p:pic>
        <p:nvPicPr>
          <p:cNvPr id="159" name="Picture 8" descr=""/>
          <p:cNvPicPr/>
          <p:nvPr/>
        </p:nvPicPr>
        <p:blipFill>
          <a:blip r:embed="rId4"/>
          <a:stretch/>
        </p:blipFill>
        <p:spPr>
          <a:xfrm>
            <a:off x="975960" y="4910760"/>
            <a:ext cx="6286320" cy="1015560"/>
          </a:xfrm>
          <a:prstGeom prst="rect">
            <a:avLst/>
          </a:prstGeom>
          <a:ln>
            <a:noFill/>
          </a:ln>
        </p:spPr>
      </p:pic>
    </p:spTree>
  </p:cSld>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0"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Cell capture and duplication rates</a:t>
            </a:r>
            <a:endParaRPr b="0" lang="en-US" sz="4200" spc="-1" strike="noStrike">
              <a:solidFill>
                <a:srgbClr val="000000"/>
              </a:solidFill>
              <a:latin typeface="Arial"/>
            </a:endParaRPr>
          </a:p>
        </p:txBody>
      </p:sp>
      <p:sp>
        <p:nvSpPr>
          <p:cNvPr id="161" name="TextShape 2"/>
          <p:cNvSpPr txBox="1"/>
          <p:nvPr/>
        </p:nvSpPr>
        <p:spPr>
          <a:xfrm>
            <a:off x="571680" y="2324160"/>
            <a:ext cx="11861280" cy="6108480"/>
          </a:xfrm>
          <a:prstGeom prst="rect">
            <a:avLst/>
          </a:prstGeom>
          <a:noFill/>
          <a:ln w="12600">
            <a:noFill/>
          </a:ln>
        </p:spPr>
        <p:txBody>
          <a:bodyPr lIns="50760" rIns="50760" tIns="50760" bIns="50760"/>
          <a:p>
            <a:pPr marL="266760" indent="-266400">
              <a:lnSpc>
                <a:spcPct val="100000"/>
              </a:lnSpc>
              <a:spcBef>
                <a:spcPts val="2401"/>
              </a:spcBef>
              <a:buClr>
                <a:srgbClr val="000000"/>
              </a:buClr>
              <a:buFont typeface="Symbol" charset="2"/>
              <a:buChar char=""/>
            </a:pPr>
            <a:r>
              <a:rPr b="0" lang="en-US" sz="3000" spc="-1" strike="noStrike">
                <a:solidFill>
                  <a:srgbClr val="000000"/>
                </a:solidFill>
                <a:latin typeface="Helvetica Neue"/>
                <a:ea typeface="Helvetica Neue"/>
              </a:rPr>
              <a:t>The cell capture rate is the probability that a droplet has at least one bead =               .</a:t>
            </a:r>
            <a:endParaRPr b="0" lang="en-US" sz="3000" spc="-1" strike="noStrike">
              <a:solidFill>
                <a:srgbClr val="000000"/>
              </a:solidFill>
              <a:latin typeface="Helvetica Neue"/>
            </a:endParaRPr>
          </a:p>
          <a:p>
            <a:pPr marL="266760" indent="-266400">
              <a:lnSpc>
                <a:spcPct val="100000"/>
              </a:lnSpc>
              <a:spcBef>
                <a:spcPts val="2401"/>
              </a:spcBef>
              <a:buClr>
                <a:srgbClr val="000000"/>
              </a:buClr>
              <a:buFont typeface="Symbol" charset="2"/>
              <a:buChar char=""/>
            </a:pPr>
            <a:r>
              <a:rPr b="0" lang="en-US" sz="3000" spc="-1" strike="noStrike">
                <a:solidFill>
                  <a:srgbClr val="000000"/>
                </a:solidFill>
                <a:latin typeface="Helvetica Neue"/>
                <a:ea typeface="Helvetica Neue"/>
              </a:rPr>
              <a:t>The cell duplication rate is the rate at which captured single cells are associated with two or more different barcodes, which is </a:t>
            </a:r>
            <a:br/>
            <a:br/>
            <a:r>
              <a:rPr b="0" lang="en-US" sz="3000" spc="-1" strike="noStrike">
                <a:solidFill>
                  <a:srgbClr val="000000"/>
                </a:solidFill>
                <a:latin typeface="Helvetica Neue"/>
                <a:ea typeface="Helvetica Neue"/>
              </a:rPr>
              <a:t>equal to                                 .</a:t>
            </a:r>
            <a:br/>
            <a:r>
              <a:rPr b="0" lang="en-US" sz="3000" spc="-1" strike="noStrike">
                <a:solidFill>
                  <a:srgbClr val="000000"/>
                </a:solidFill>
                <a:latin typeface="Helvetica Neue"/>
              </a:rPr>
              <a:t> </a:t>
            </a:r>
            <a:endParaRPr b="0" lang="en-US" sz="3000" spc="-1" strike="noStrike">
              <a:solidFill>
                <a:srgbClr val="000000"/>
              </a:solidFill>
              <a:latin typeface="Helvetica Neue"/>
            </a:endParaRPr>
          </a:p>
          <a:p>
            <a:pPr>
              <a:lnSpc>
                <a:spcPct val="100000"/>
              </a:lnSpc>
              <a:spcBef>
                <a:spcPts val="2401"/>
              </a:spcBef>
            </a:pPr>
            <a:endParaRPr b="0" lang="en-US" sz="3000" spc="-1" strike="noStrike">
              <a:solidFill>
                <a:srgbClr val="000000"/>
              </a:solidFill>
              <a:latin typeface="Helvetica Neue"/>
            </a:endParaRPr>
          </a:p>
          <a:p>
            <a:pPr marL="266760" indent="-266400">
              <a:lnSpc>
                <a:spcPct val="100000"/>
              </a:lnSpc>
              <a:spcBef>
                <a:spcPts val="2401"/>
              </a:spcBef>
              <a:buClr>
                <a:srgbClr val="000000"/>
              </a:buClr>
              <a:buFont typeface="Symbol" charset="2"/>
              <a:buChar char=""/>
            </a:pPr>
            <a:r>
              <a:rPr b="0" lang="en-US" sz="3000" spc="-1" strike="noStrike">
                <a:solidFill>
                  <a:srgbClr val="000000"/>
                </a:solidFill>
                <a:latin typeface="Helvetica Neue"/>
                <a:ea typeface="Helvetica Neue"/>
              </a:rPr>
              <a:t>This leads to a tradeoff:</a:t>
            </a:r>
            <a:endParaRPr b="0" lang="en-US" sz="3000" spc="-1" strike="noStrike">
              <a:solidFill>
                <a:srgbClr val="000000"/>
              </a:solidFill>
              <a:latin typeface="Helvetica Neue"/>
            </a:endParaRPr>
          </a:p>
        </p:txBody>
      </p:sp>
      <p:pic>
        <p:nvPicPr>
          <p:cNvPr id="162" name="Picture 3" descr=""/>
          <p:cNvPicPr/>
          <p:nvPr/>
        </p:nvPicPr>
        <p:blipFill>
          <a:blip r:embed="rId1"/>
          <a:stretch/>
        </p:blipFill>
        <p:spPr>
          <a:xfrm>
            <a:off x="2944440" y="2914560"/>
            <a:ext cx="1360800" cy="319320"/>
          </a:xfrm>
          <a:prstGeom prst="rect">
            <a:avLst/>
          </a:prstGeom>
          <a:ln>
            <a:noFill/>
          </a:ln>
        </p:spPr>
      </p:pic>
      <p:sp>
        <p:nvSpPr>
          <p:cNvPr id="163" name="CustomShape 3"/>
          <p:cNvSpPr/>
          <p:nvPr/>
        </p:nvSpPr>
        <p:spPr>
          <a:xfrm>
            <a:off x="9344880" y="6444360"/>
            <a:ext cx="1734840" cy="1285200"/>
          </a:xfrm>
          <a:prstGeom prst="rect">
            <a:avLst/>
          </a:prstGeom>
          <a:solidFill>
            <a:srgbClr val="ffffff"/>
          </a:solidFill>
          <a:ln w="12600">
            <a:noFill/>
          </a:ln>
        </p:spPr>
        <p:style>
          <a:lnRef idx="0"/>
          <a:fillRef idx="0"/>
          <a:effectRef idx="0"/>
          <a:fontRef idx="minor"/>
        </p:style>
      </p:sp>
      <p:pic>
        <p:nvPicPr>
          <p:cNvPr id="164" name="Picture 11" descr=""/>
          <p:cNvPicPr/>
          <p:nvPr/>
        </p:nvPicPr>
        <p:blipFill>
          <a:blip r:embed="rId2"/>
          <a:stretch/>
        </p:blipFill>
        <p:spPr>
          <a:xfrm>
            <a:off x="2538000" y="4785840"/>
            <a:ext cx="3117600" cy="882360"/>
          </a:xfrm>
          <a:prstGeom prst="rect">
            <a:avLst/>
          </a:prstGeom>
          <a:ln>
            <a:noFill/>
          </a:ln>
        </p:spPr>
      </p:pic>
      <p:pic>
        <p:nvPicPr>
          <p:cNvPr id="165" name="Picture 13" descr=""/>
          <p:cNvPicPr/>
          <p:nvPr/>
        </p:nvPicPr>
        <p:blipFill>
          <a:blip r:embed="rId3"/>
          <a:stretch/>
        </p:blipFill>
        <p:spPr>
          <a:xfrm>
            <a:off x="6050520" y="4582440"/>
            <a:ext cx="6588360" cy="4941000"/>
          </a:xfrm>
          <a:prstGeom prst="rect">
            <a:avLst/>
          </a:prstGeom>
          <a:ln>
            <a:noFill/>
          </a:ln>
        </p:spPr>
      </p:pic>
    </p:spTree>
  </p:cSld>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6"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a:t>
            </a:r>
            <a:r>
              <a:rPr b="0" lang="en-US" sz="4200" spc="-1" strike="noStrike">
                <a:solidFill>
                  <a:srgbClr val="000000"/>
                </a:solidFill>
                <a:latin typeface="Helvetica Neue Light"/>
                <a:ea typeface="Helvetica Neue Light"/>
              </a:rPr>
              <a:t>Sub-Poisson” loading with hydrogel beads</a:t>
            </a:r>
            <a:endParaRPr b="0" lang="en-US" sz="4200" spc="-1" strike="noStrike">
              <a:solidFill>
                <a:srgbClr val="000000"/>
              </a:solidFill>
              <a:latin typeface="Arial"/>
            </a:endParaRPr>
          </a:p>
        </p:txBody>
      </p:sp>
      <p:pic>
        <p:nvPicPr>
          <p:cNvPr id="167" name="Picture 3" descr=""/>
          <p:cNvPicPr/>
          <p:nvPr/>
        </p:nvPicPr>
        <p:blipFill>
          <a:blip r:embed="rId1"/>
          <a:stretch/>
        </p:blipFill>
        <p:spPr>
          <a:xfrm>
            <a:off x="1921320" y="2139120"/>
            <a:ext cx="9286200" cy="7428960"/>
          </a:xfrm>
          <a:prstGeom prst="rect">
            <a:avLst/>
          </a:prstGeom>
          <a:ln>
            <a:noFill/>
          </a:ln>
        </p:spPr>
      </p:pic>
    </p:spTree>
  </p:cSld>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8"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Bead details</a:t>
            </a:r>
            <a:endParaRPr b="0" lang="en-US" sz="4200" spc="-1" strike="noStrike">
              <a:solidFill>
                <a:srgbClr val="000000"/>
              </a:solidFill>
              <a:latin typeface="Arial"/>
            </a:endParaRPr>
          </a:p>
        </p:txBody>
      </p:sp>
      <p:graphicFrame>
        <p:nvGraphicFramePr>
          <p:cNvPr id="169" name="Table 2"/>
          <p:cNvGraphicFramePr/>
          <p:nvPr/>
        </p:nvGraphicFramePr>
        <p:xfrm>
          <a:off x="781920" y="3481560"/>
          <a:ext cx="11651040" cy="3857400"/>
        </p:xfrm>
        <a:graphic>
          <a:graphicData uri="http://schemas.openxmlformats.org/drawingml/2006/table">
            <a:tbl>
              <a:tblPr/>
              <a:tblGrid>
                <a:gridCol w="3047760"/>
                <a:gridCol w="2505960"/>
                <a:gridCol w="3136680"/>
                <a:gridCol w="2960640"/>
              </a:tblGrid>
              <a:tr h="475920">
                <a:tc>
                  <a:tcPr marL="63360" marR="63360">
                    <a:lnL w="12240">
                      <a:solidFill>
                        <a:srgbClr val="ffffff"/>
                      </a:solidFill>
                    </a:lnL>
                    <a:lnR w="12240">
                      <a:solidFill>
                        <a:srgbClr val="ffffff"/>
                      </a:solidFill>
                    </a:lnR>
                    <a:lnT w="12240">
                      <a:solidFill>
                        <a:srgbClr val="ffffff"/>
                      </a:solidFill>
                    </a:lnT>
                    <a:lnB w="38160">
                      <a:solidFill>
                        <a:srgbClr val="ffffff"/>
                      </a:solidFill>
                    </a:lnB>
                    <a:solidFill>
                      <a:srgbClr val="000000"/>
                    </a:solidFill>
                  </a:tcPr>
                </a:tc>
                <a:tc>
                  <a:txBody>
                    <a:bodyPr lIns="63360" rIns="63360" tIns="31680" bIns="31680"/>
                    <a:p>
                      <a:pPr>
                        <a:lnSpc>
                          <a:spcPct val="100000"/>
                        </a:lnSpc>
                      </a:pPr>
                      <a:r>
                        <a:rPr b="1" lang="en-US" sz="2400" spc="-1" strike="noStrike">
                          <a:solidFill>
                            <a:srgbClr val="ffffff"/>
                          </a:solidFill>
                          <a:latin typeface="Helvetica Neue"/>
                          <a:ea typeface="Helvetica Neue Light"/>
                        </a:rPr>
                        <a:t>Drop-seq</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38160">
                      <a:solidFill>
                        <a:srgbClr val="ffffff"/>
                      </a:solidFill>
                    </a:lnB>
                    <a:solidFill>
                      <a:srgbClr val="000000"/>
                    </a:solidFill>
                  </a:tcPr>
                </a:tc>
                <a:tc>
                  <a:txBody>
                    <a:bodyPr lIns="63360" rIns="63360" tIns="31680" bIns="31680"/>
                    <a:p>
                      <a:pPr>
                        <a:lnSpc>
                          <a:spcPct val="100000"/>
                        </a:lnSpc>
                      </a:pPr>
                      <a:r>
                        <a:rPr b="1" lang="en-US" sz="2400" spc="-1" strike="noStrike">
                          <a:solidFill>
                            <a:srgbClr val="ffffff"/>
                          </a:solidFill>
                          <a:latin typeface="Helvetica Neue"/>
                          <a:ea typeface="Helvetica Neue Light"/>
                        </a:rPr>
                        <a:t>inDrops</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38160">
                      <a:solidFill>
                        <a:srgbClr val="ffffff"/>
                      </a:solidFill>
                    </a:lnB>
                    <a:solidFill>
                      <a:srgbClr val="000000"/>
                    </a:solidFill>
                  </a:tcPr>
                </a:tc>
                <a:tc>
                  <a:txBody>
                    <a:bodyPr lIns="63360" rIns="63360" tIns="31680" bIns="31680"/>
                    <a:p>
                      <a:pPr>
                        <a:lnSpc>
                          <a:spcPct val="100000"/>
                        </a:lnSpc>
                      </a:pPr>
                      <a:r>
                        <a:rPr b="1" lang="en-US" sz="2400" spc="-1" strike="noStrike">
                          <a:solidFill>
                            <a:srgbClr val="ffffff"/>
                          </a:solidFill>
                          <a:latin typeface="Helvetica Neue"/>
                          <a:ea typeface="Helvetica Neue Light"/>
                        </a:rPr>
                        <a:t>10x genomics</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38160">
                      <a:solidFill>
                        <a:srgbClr val="ffffff"/>
                      </a:solidFill>
                    </a:lnB>
                    <a:solidFill>
                      <a:srgbClr val="000000"/>
                    </a:solidFill>
                  </a:tcPr>
                </a:tc>
              </a:tr>
              <a:tr h="475920">
                <a:tc>
                  <a:txBody>
                    <a:bodyPr lIns="63360" rIns="63360" tIns="31680" bIns="31680"/>
                    <a:p>
                      <a:pPr>
                        <a:lnSpc>
                          <a:spcPct val="100000"/>
                        </a:lnSpc>
                      </a:pPr>
                      <a:r>
                        <a:rPr b="0" lang="en-US" sz="2400" spc="-1" strike="noStrike">
                          <a:solidFill>
                            <a:srgbClr val="000000"/>
                          </a:solidFill>
                          <a:latin typeface="Helvetica Neue"/>
                          <a:ea typeface="Helvetica Neue Light"/>
                        </a:rPr>
                        <a:t>Bead Material</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cccccc"/>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Polystyrene</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cccccc"/>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Hydrogel</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cccccc"/>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Hydrogel</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cccccc"/>
                    </a:solidFill>
                  </a:tcPr>
                </a:tc>
              </a:tr>
              <a:tr h="475920">
                <a:tc>
                  <a:txBody>
                    <a:bodyPr lIns="63360" rIns="63360" tIns="31680" bIns="31680"/>
                    <a:p>
                      <a:pPr>
                        <a:lnSpc>
                          <a:spcPct val="100000"/>
                        </a:lnSpc>
                      </a:pPr>
                      <a:r>
                        <a:rPr b="0" lang="en-US" sz="2400" spc="-1" strike="noStrike">
                          <a:solidFill>
                            <a:srgbClr val="000000"/>
                          </a:solidFill>
                          <a:latin typeface="Helvetica Neue"/>
                          <a:ea typeface="Helvetica Neue Light"/>
                        </a:rPr>
                        <a:t>Loading Dynamics</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e7e7e7"/>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Poisson</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e7e7e7"/>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Sub-Poisson</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e7e7e7"/>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Sub-Poisson</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e7e7e7"/>
                    </a:solidFill>
                  </a:tcPr>
                </a:tc>
              </a:tr>
              <a:tr h="475920">
                <a:tc>
                  <a:txBody>
                    <a:bodyPr lIns="63360" rIns="63360" tIns="31680" bIns="31680"/>
                    <a:p>
                      <a:pPr>
                        <a:lnSpc>
                          <a:spcPct val="100000"/>
                        </a:lnSpc>
                      </a:pPr>
                      <a:r>
                        <a:rPr b="0" lang="en-US" sz="2400" spc="-1" strike="noStrike">
                          <a:solidFill>
                            <a:srgbClr val="000000"/>
                          </a:solidFill>
                          <a:latin typeface="Helvetica Neue"/>
                          <a:ea typeface="Helvetica Neue Light"/>
                        </a:rPr>
                        <a:t>Dissolvable</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cccccc"/>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No</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cccccc"/>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No</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cccccc"/>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Yes</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cccccc"/>
                    </a:solidFill>
                  </a:tcPr>
                </a:tc>
              </a:tr>
              <a:tr h="504720">
                <a:tc>
                  <a:txBody>
                    <a:bodyPr lIns="63360" rIns="63360" tIns="31680" bIns="31680"/>
                    <a:p>
                      <a:pPr>
                        <a:lnSpc>
                          <a:spcPct val="100000"/>
                        </a:lnSpc>
                      </a:pPr>
                      <a:r>
                        <a:rPr b="0" lang="en-US" sz="2400" spc="-1" strike="noStrike">
                          <a:solidFill>
                            <a:srgbClr val="000000"/>
                          </a:solidFill>
                          <a:latin typeface="Helvetica Neue"/>
                          <a:ea typeface="Helvetica Neue Light"/>
                        </a:rPr>
                        <a:t>Barcode Release </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e7e7e7"/>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No</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e7e7e7"/>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UV release</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e7e7e7"/>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Chemical release</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e7e7e7"/>
                    </a:solidFill>
                  </a:tcPr>
                </a:tc>
              </a:tr>
              <a:tr h="502920">
                <a:tc>
                  <a:txBody>
                    <a:bodyPr lIns="63360" rIns="63360" tIns="31680" bIns="31680"/>
                    <a:p>
                      <a:pPr>
                        <a:lnSpc>
                          <a:spcPct val="100000"/>
                        </a:lnSpc>
                      </a:pPr>
                      <a:r>
                        <a:rPr b="0" lang="en-US" sz="2400" spc="-1" strike="noStrike">
                          <a:solidFill>
                            <a:srgbClr val="000000"/>
                          </a:solidFill>
                          <a:latin typeface="Helvetica Neue"/>
                          <a:ea typeface="Helvetica Neue Light"/>
                        </a:rPr>
                        <a:t>Customizable</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cccccc"/>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Demonstrated</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cccccc"/>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Not shown</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cccccc"/>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Feasible</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cccccc"/>
                    </a:solidFill>
                  </a:tcPr>
                </a:tc>
              </a:tr>
              <a:tr h="475920">
                <a:tc>
                  <a:txBody>
                    <a:bodyPr lIns="63360" rIns="63360" tIns="31680" bIns="31680"/>
                    <a:p>
                      <a:pPr>
                        <a:lnSpc>
                          <a:spcPct val="100000"/>
                        </a:lnSpc>
                      </a:pPr>
                      <a:r>
                        <a:rPr b="0" lang="en-US" sz="2400" spc="-1" strike="noStrike">
                          <a:solidFill>
                            <a:srgbClr val="000000"/>
                          </a:solidFill>
                          <a:latin typeface="Helvetica Neue"/>
                          <a:ea typeface="Helvetica Neue Light"/>
                        </a:rPr>
                        <a:t>Licensing</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e7e7e7"/>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Open Source</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e7e7e7"/>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Open source</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e7e7e7"/>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Proprietary</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e7e7e7"/>
                    </a:solidFill>
                  </a:tcPr>
                </a:tc>
              </a:tr>
              <a:tr h="470160">
                <a:tc>
                  <a:txBody>
                    <a:bodyPr lIns="63360" rIns="63360" tIns="31680" bIns="31680"/>
                    <a:p>
                      <a:pPr>
                        <a:lnSpc>
                          <a:spcPct val="100000"/>
                        </a:lnSpc>
                      </a:pPr>
                      <a:r>
                        <a:rPr b="0" lang="en-US" sz="2400" spc="-1" strike="noStrike">
                          <a:solidFill>
                            <a:srgbClr val="000000"/>
                          </a:solidFill>
                          <a:latin typeface="Helvetica Neue"/>
                          <a:ea typeface="Helvetica Neue Light"/>
                        </a:rPr>
                        <a:t>Availability</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cccccc"/>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Beads are sold</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cccccc"/>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Commercial</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cccccc"/>
                    </a:solidFill>
                  </a:tcPr>
                </a:tc>
                <a:tc>
                  <a:txBody>
                    <a:bodyPr lIns="63360" rIns="63360" tIns="31680" bIns="31680"/>
                    <a:p>
                      <a:pPr>
                        <a:lnSpc>
                          <a:spcPct val="100000"/>
                        </a:lnSpc>
                      </a:pPr>
                      <a:r>
                        <a:rPr b="0" lang="en-US" sz="2400" spc="-1" strike="noStrike">
                          <a:solidFill>
                            <a:srgbClr val="000000"/>
                          </a:solidFill>
                          <a:latin typeface="Helvetica Neue"/>
                          <a:ea typeface="Helvetica Neue Light"/>
                        </a:rPr>
                        <a:t>Commercial</a:t>
                      </a:r>
                      <a:endParaRPr b="0" lang="en-US" sz="2400" spc="-1" strike="noStrike">
                        <a:latin typeface="Arial"/>
                      </a:endParaRPr>
                    </a:p>
                  </a:txBody>
                  <a:tcPr marL="63360" marR="63360">
                    <a:lnL w="12240">
                      <a:solidFill>
                        <a:srgbClr val="ffffff"/>
                      </a:solidFill>
                    </a:lnL>
                    <a:lnR w="12240">
                      <a:solidFill>
                        <a:srgbClr val="ffffff"/>
                      </a:solidFill>
                    </a:lnR>
                    <a:lnT w="12240">
                      <a:solidFill>
                        <a:srgbClr val="ffffff"/>
                      </a:solidFill>
                    </a:lnT>
                    <a:lnB w="12240">
                      <a:solidFill>
                        <a:srgbClr val="ffffff"/>
                      </a:solidFill>
                    </a:lnB>
                    <a:solidFill>
                      <a:srgbClr val="cccccc"/>
                    </a:solidFill>
                  </a:tcPr>
                </a:tc>
              </a:tr>
            </a:tbl>
          </a:graphicData>
        </a:graphic>
      </p:graphicFrame>
    </p:spTree>
  </p:cSld>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7"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The ideal single-cell transcriptomics method</a:t>
            </a:r>
            <a:endParaRPr b="0" lang="en-US" sz="4200" spc="-1" strike="noStrike">
              <a:solidFill>
                <a:srgbClr val="000000"/>
              </a:solidFill>
              <a:latin typeface="Arial"/>
            </a:endParaRPr>
          </a:p>
        </p:txBody>
      </p:sp>
      <p:sp>
        <p:nvSpPr>
          <p:cNvPr id="88" name="TextShape 2"/>
          <p:cNvSpPr txBox="1"/>
          <p:nvPr/>
        </p:nvSpPr>
        <p:spPr>
          <a:xfrm>
            <a:off x="571680" y="2324160"/>
            <a:ext cx="11861280" cy="6565680"/>
          </a:xfrm>
          <a:prstGeom prst="rect">
            <a:avLst/>
          </a:prstGeom>
          <a:noFill/>
          <a:ln w="12600">
            <a:noFill/>
          </a:ln>
        </p:spPr>
        <p:txBody>
          <a:bodyPr lIns="50760" rIns="50760" tIns="50760" bIns="50760"/>
          <a:p>
            <a:pPr marL="208080" indent="-207720">
              <a:lnSpc>
                <a:spcPct val="100000"/>
              </a:lnSpc>
              <a:spcBef>
                <a:spcPts val="1800"/>
              </a:spcBef>
              <a:buClr>
                <a:srgbClr val="000000"/>
              </a:buClr>
              <a:buFont typeface="Symbol" charset="2"/>
              <a:buChar char=""/>
            </a:pPr>
            <a:r>
              <a:rPr b="1" i="1" lang="en-US" sz="2340" spc="-1" strike="noStrike">
                <a:solidFill>
                  <a:srgbClr val="000000"/>
                </a:solidFill>
                <a:latin typeface="Helvetica Neue"/>
                <a:ea typeface="Helvetica Neue"/>
              </a:rPr>
              <a:t>Universal</a:t>
            </a:r>
            <a:r>
              <a:rPr b="0" lang="en-US" sz="2340" spc="-1" strike="noStrike">
                <a:solidFill>
                  <a:srgbClr val="000000"/>
                </a:solidFill>
                <a:latin typeface="Helvetica Neue"/>
                <a:ea typeface="Helvetica Neue"/>
              </a:rPr>
              <a:t> in terms of cell size, type and state.</a:t>
            </a:r>
            <a:endParaRPr b="0" lang="en-US" sz="2340" spc="-1" strike="noStrike">
              <a:solidFill>
                <a:srgbClr val="000000"/>
              </a:solidFill>
              <a:latin typeface="Helvetica Neue"/>
            </a:endParaRPr>
          </a:p>
          <a:p>
            <a:pPr marL="208080" indent="-207720">
              <a:lnSpc>
                <a:spcPct val="100000"/>
              </a:lnSpc>
              <a:spcBef>
                <a:spcPts val="1800"/>
              </a:spcBef>
              <a:buClr>
                <a:srgbClr val="000000"/>
              </a:buClr>
              <a:buFont typeface="Symbol" charset="2"/>
              <a:buChar char=""/>
            </a:pPr>
            <a:r>
              <a:rPr b="1" i="1" lang="en-US" sz="2340" spc="-1" strike="noStrike">
                <a:solidFill>
                  <a:srgbClr val="000000"/>
                </a:solidFill>
                <a:latin typeface="Helvetica Neue"/>
                <a:ea typeface="Helvetica Neue"/>
              </a:rPr>
              <a:t>In situ</a:t>
            </a:r>
            <a:r>
              <a:rPr b="0" lang="en-US" sz="2340" spc="-1" strike="noStrike">
                <a:solidFill>
                  <a:srgbClr val="000000"/>
                </a:solidFill>
                <a:latin typeface="Helvetica Neue"/>
                <a:ea typeface="Helvetica Neue"/>
              </a:rPr>
              <a:t> measurements.</a:t>
            </a:r>
            <a:endParaRPr b="0" lang="en-US" sz="2340" spc="-1" strike="noStrike">
              <a:solidFill>
                <a:srgbClr val="000000"/>
              </a:solidFill>
              <a:latin typeface="Helvetica Neue"/>
            </a:endParaRPr>
          </a:p>
          <a:p>
            <a:pPr marL="208080" indent="-207720">
              <a:lnSpc>
                <a:spcPct val="100000"/>
              </a:lnSpc>
              <a:spcBef>
                <a:spcPts val="1800"/>
              </a:spcBef>
              <a:buClr>
                <a:srgbClr val="000000"/>
              </a:buClr>
              <a:buFont typeface="Symbol" charset="2"/>
              <a:buChar char=""/>
            </a:pPr>
            <a:r>
              <a:rPr b="0" lang="en-US" sz="2340" spc="-1" strike="noStrike">
                <a:solidFill>
                  <a:srgbClr val="000000"/>
                </a:solidFill>
                <a:latin typeface="Helvetica Neue"/>
                <a:ea typeface="Helvetica Neue"/>
              </a:rPr>
              <a:t>No </a:t>
            </a:r>
            <a:r>
              <a:rPr b="1" i="1" lang="en-US" sz="2340" spc="-1" strike="noStrike">
                <a:solidFill>
                  <a:srgbClr val="000000"/>
                </a:solidFill>
                <a:latin typeface="Helvetica Neue"/>
                <a:ea typeface="Helvetica Neue"/>
              </a:rPr>
              <a:t>minimum input</a:t>
            </a:r>
            <a:r>
              <a:rPr b="0" lang="en-US" sz="2340" spc="-1" strike="noStrike">
                <a:solidFill>
                  <a:srgbClr val="000000"/>
                </a:solidFill>
                <a:latin typeface="Helvetica Neue"/>
                <a:ea typeface="Helvetica Neue"/>
              </a:rPr>
              <a:t> of number of cells to be assayed.</a:t>
            </a:r>
            <a:endParaRPr b="0" lang="en-US" sz="2340" spc="-1" strike="noStrike">
              <a:solidFill>
                <a:srgbClr val="000000"/>
              </a:solidFill>
              <a:latin typeface="Helvetica Neue"/>
            </a:endParaRPr>
          </a:p>
          <a:p>
            <a:pPr marL="208080" indent="-207720">
              <a:lnSpc>
                <a:spcPct val="100000"/>
              </a:lnSpc>
              <a:spcBef>
                <a:spcPts val="1800"/>
              </a:spcBef>
              <a:buClr>
                <a:srgbClr val="000000"/>
              </a:buClr>
              <a:buFont typeface="Symbol" charset="2"/>
              <a:buChar char=""/>
            </a:pPr>
            <a:r>
              <a:rPr b="0" lang="en-US" sz="2340" spc="-1" strike="noStrike">
                <a:solidFill>
                  <a:srgbClr val="000000"/>
                </a:solidFill>
                <a:latin typeface="Helvetica Neue"/>
                <a:ea typeface="Helvetica Neue"/>
              </a:rPr>
              <a:t>Every cell is assayed, i.e.100% </a:t>
            </a:r>
            <a:r>
              <a:rPr b="1" i="1" lang="en-US" sz="2340" spc="-1" strike="noStrike">
                <a:solidFill>
                  <a:srgbClr val="000000"/>
                </a:solidFill>
                <a:latin typeface="Helvetica Neue"/>
                <a:ea typeface="Helvetica Neue"/>
              </a:rPr>
              <a:t>capture rate</a:t>
            </a:r>
            <a:r>
              <a:rPr b="0" lang="en-US" sz="2340" spc="-1" strike="noStrike">
                <a:solidFill>
                  <a:srgbClr val="000000"/>
                </a:solidFill>
                <a:latin typeface="Helvetica Neue"/>
                <a:ea typeface="Helvetica Neue"/>
              </a:rPr>
              <a:t>.</a:t>
            </a:r>
            <a:endParaRPr b="0" lang="en-US" sz="2340" spc="-1" strike="noStrike">
              <a:solidFill>
                <a:srgbClr val="000000"/>
              </a:solidFill>
              <a:latin typeface="Helvetica Neue"/>
            </a:endParaRPr>
          </a:p>
          <a:p>
            <a:pPr marL="208080" indent="-207720">
              <a:lnSpc>
                <a:spcPct val="100000"/>
              </a:lnSpc>
              <a:spcBef>
                <a:spcPts val="1800"/>
              </a:spcBef>
              <a:buClr>
                <a:srgbClr val="000000"/>
              </a:buClr>
              <a:buFont typeface="Symbol" charset="2"/>
              <a:buChar char=""/>
            </a:pPr>
            <a:r>
              <a:rPr b="0" lang="en-US" sz="2340" spc="-1" strike="noStrike">
                <a:solidFill>
                  <a:srgbClr val="000000"/>
                </a:solidFill>
                <a:latin typeface="Helvetica Neue"/>
                <a:ea typeface="Helvetica Neue"/>
              </a:rPr>
              <a:t>Every transcript in every cell is detected, i.e.100% </a:t>
            </a:r>
            <a:r>
              <a:rPr b="1" i="1" lang="en-US" sz="2340" spc="-1" strike="noStrike">
                <a:solidFill>
                  <a:srgbClr val="000000"/>
                </a:solidFill>
                <a:latin typeface="Helvetica Neue"/>
                <a:ea typeface="Helvetica Neue"/>
              </a:rPr>
              <a:t>sensitivity</a:t>
            </a:r>
            <a:r>
              <a:rPr b="0" lang="en-US" sz="2340" spc="-1" strike="noStrike">
                <a:solidFill>
                  <a:srgbClr val="000000"/>
                </a:solidFill>
                <a:latin typeface="Helvetica Neue"/>
                <a:ea typeface="Helvetica Neue"/>
              </a:rPr>
              <a:t>.</a:t>
            </a:r>
            <a:endParaRPr b="0" lang="en-US" sz="2340" spc="-1" strike="noStrike">
              <a:solidFill>
                <a:srgbClr val="000000"/>
              </a:solidFill>
              <a:latin typeface="Helvetica Neue"/>
            </a:endParaRPr>
          </a:p>
          <a:p>
            <a:pPr marL="208080" indent="-207720">
              <a:lnSpc>
                <a:spcPct val="100000"/>
              </a:lnSpc>
              <a:spcBef>
                <a:spcPts val="1800"/>
              </a:spcBef>
              <a:buClr>
                <a:srgbClr val="000000"/>
              </a:buClr>
              <a:buFont typeface="Symbol" charset="2"/>
              <a:buChar char=""/>
            </a:pPr>
            <a:r>
              <a:rPr b="0" lang="en-US" sz="2340" spc="-1" strike="noStrike">
                <a:solidFill>
                  <a:srgbClr val="000000"/>
                </a:solidFill>
                <a:latin typeface="Helvetica Neue"/>
                <a:ea typeface="Helvetica Neue"/>
              </a:rPr>
              <a:t>Every transcript is identified by its </a:t>
            </a:r>
            <a:r>
              <a:rPr b="1" i="1" lang="en-US" sz="2340" spc="-1" strike="noStrike">
                <a:solidFill>
                  <a:srgbClr val="000000"/>
                </a:solidFill>
                <a:latin typeface="Helvetica Neue"/>
                <a:ea typeface="Helvetica Neue"/>
              </a:rPr>
              <a:t>full-length sequence</a:t>
            </a:r>
            <a:r>
              <a:rPr b="0" lang="en-US" sz="2340" spc="-1" strike="noStrike">
                <a:solidFill>
                  <a:srgbClr val="000000"/>
                </a:solidFill>
                <a:latin typeface="Helvetica Neue"/>
                <a:ea typeface="Helvetica Neue"/>
              </a:rPr>
              <a:t>.</a:t>
            </a:r>
            <a:endParaRPr b="0" lang="en-US" sz="2340" spc="-1" strike="noStrike">
              <a:solidFill>
                <a:srgbClr val="000000"/>
              </a:solidFill>
              <a:latin typeface="Helvetica Neue"/>
            </a:endParaRPr>
          </a:p>
          <a:p>
            <a:pPr marL="208080" indent="-207720">
              <a:lnSpc>
                <a:spcPct val="100000"/>
              </a:lnSpc>
              <a:spcBef>
                <a:spcPts val="1800"/>
              </a:spcBef>
              <a:buClr>
                <a:srgbClr val="000000"/>
              </a:buClr>
              <a:buFont typeface="Symbol" charset="2"/>
              <a:buChar char=""/>
            </a:pPr>
            <a:r>
              <a:rPr b="0" lang="en-US" sz="2340" spc="-1" strike="noStrike">
                <a:solidFill>
                  <a:srgbClr val="000000"/>
                </a:solidFill>
                <a:latin typeface="Helvetica Neue"/>
                <a:ea typeface="Helvetica Neue"/>
              </a:rPr>
              <a:t>Transcripts are assigned correctly to cells, e.g. no </a:t>
            </a:r>
            <a:r>
              <a:rPr b="1" i="1" lang="en-US" sz="2340" spc="-1" strike="noStrike">
                <a:solidFill>
                  <a:srgbClr val="000000"/>
                </a:solidFill>
                <a:latin typeface="Helvetica Neue"/>
                <a:ea typeface="Helvetica Neue"/>
              </a:rPr>
              <a:t>doublets</a:t>
            </a:r>
            <a:r>
              <a:rPr b="0" i="1" lang="en-US" sz="2340" spc="-1" strike="noStrike">
                <a:solidFill>
                  <a:srgbClr val="000000"/>
                </a:solidFill>
                <a:latin typeface="Helvetica Neue"/>
                <a:ea typeface="Helvetica Neue"/>
              </a:rPr>
              <a:t>.</a:t>
            </a:r>
            <a:endParaRPr b="0" lang="en-US" sz="2340" spc="-1" strike="noStrike">
              <a:solidFill>
                <a:srgbClr val="000000"/>
              </a:solidFill>
              <a:latin typeface="Helvetica Neue"/>
            </a:endParaRPr>
          </a:p>
          <a:p>
            <a:pPr marL="208080" indent="-207720">
              <a:lnSpc>
                <a:spcPct val="100000"/>
              </a:lnSpc>
              <a:spcBef>
                <a:spcPts val="1800"/>
              </a:spcBef>
              <a:buClr>
                <a:srgbClr val="000000"/>
              </a:buClr>
              <a:buFont typeface="Symbol" charset="2"/>
              <a:buChar char=""/>
            </a:pPr>
            <a:r>
              <a:rPr b="0" lang="en-US" sz="2340" spc="-1" strike="noStrike">
                <a:solidFill>
                  <a:srgbClr val="000000"/>
                </a:solidFill>
                <a:latin typeface="Helvetica Neue"/>
                <a:ea typeface="Helvetica Neue"/>
              </a:rPr>
              <a:t>Additional </a:t>
            </a:r>
            <a:r>
              <a:rPr b="1" i="1" lang="en-US" sz="2340" spc="-1" strike="noStrike">
                <a:solidFill>
                  <a:srgbClr val="000000"/>
                </a:solidFill>
                <a:latin typeface="Helvetica Neue"/>
                <a:ea typeface="Helvetica Neue"/>
              </a:rPr>
              <a:t>multimodal</a:t>
            </a:r>
            <a:r>
              <a:rPr b="0" i="1" lang="en-US" sz="2340" spc="-1" strike="noStrike">
                <a:solidFill>
                  <a:srgbClr val="000000"/>
                </a:solidFill>
                <a:latin typeface="Helvetica Neue"/>
                <a:ea typeface="Helvetica Neue"/>
              </a:rPr>
              <a:t> measurements.</a:t>
            </a:r>
            <a:endParaRPr b="0" lang="en-US" sz="2340" spc="-1" strike="noStrike">
              <a:solidFill>
                <a:srgbClr val="000000"/>
              </a:solidFill>
              <a:latin typeface="Helvetica Neue"/>
            </a:endParaRPr>
          </a:p>
          <a:p>
            <a:pPr marL="208080" indent="-207720">
              <a:lnSpc>
                <a:spcPct val="100000"/>
              </a:lnSpc>
              <a:spcBef>
                <a:spcPts val="1800"/>
              </a:spcBef>
              <a:buClr>
                <a:srgbClr val="000000"/>
              </a:buClr>
              <a:buFont typeface="Symbol" charset="2"/>
              <a:buChar char=""/>
            </a:pPr>
            <a:r>
              <a:rPr b="1" i="1" lang="en-US" sz="2340" spc="-1" strike="noStrike">
                <a:solidFill>
                  <a:srgbClr val="000000"/>
                </a:solidFill>
                <a:latin typeface="Helvetica Neue"/>
                <a:ea typeface="Helvetica Neue"/>
              </a:rPr>
              <a:t>Cost</a:t>
            </a:r>
            <a:r>
              <a:rPr b="0" lang="en-US" sz="2340" spc="-1" strike="noStrike">
                <a:solidFill>
                  <a:srgbClr val="000000"/>
                </a:solidFill>
                <a:latin typeface="Helvetica Neue"/>
                <a:ea typeface="Helvetica Neue"/>
              </a:rPr>
              <a:t> effective per cell.</a:t>
            </a:r>
            <a:endParaRPr b="0" lang="en-US" sz="2340" spc="-1" strike="noStrike">
              <a:solidFill>
                <a:srgbClr val="000000"/>
              </a:solidFill>
              <a:latin typeface="Helvetica Neue"/>
            </a:endParaRPr>
          </a:p>
          <a:p>
            <a:pPr marL="208080" indent="-207720">
              <a:lnSpc>
                <a:spcPct val="100000"/>
              </a:lnSpc>
              <a:spcBef>
                <a:spcPts val="1800"/>
              </a:spcBef>
              <a:buClr>
                <a:srgbClr val="000000"/>
              </a:buClr>
              <a:buFont typeface="Symbol" charset="2"/>
              <a:buChar char=""/>
            </a:pPr>
            <a:r>
              <a:rPr b="1" i="1" lang="en-US" sz="2340" spc="-1" strike="noStrike">
                <a:solidFill>
                  <a:srgbClr val="000000"/>
                </a:solidFill>
                <a:latin typeface="Helvetica Neue"/>
                <a:ea typeface="Helvetica Neue"/>
              </a:rPr>
              <a:t>Easy</a:t>
            </a:r>
            <a:r>
              <a:rPr b="0" lang="en-US" sz="2340" spc="-1" strike="noStrike">
                <a:solidFill>
                  <a:srgbClr val="000000"/>
                </a:solidFill>
                <a:latin typeface="Helvetica Neue"/>
                <a:ea typeface="Helvetica Neue"/>
              </a:rPr>
              <a:t> to use.</a:t>
            </a:r>
            <a:endParaRPr b="0" lang="en-US" sz="2340" spc="-1" strike="noStrike">
              <a:solidFill>
                <a:srgbClr val="000000"/>
              </a:solidFill>
              <a:latin typeface="Helvetica Neue"/>
            </a:endParaRPr>
          </a:p>
          <a:p>
            <a:pPr marL="208080" indent="-207720">
              <a:lnSpc>
                <a:spcPct val="100000"/>
              </a:lnSpc>
              <a:spcBef>
                <a:spcPts val="1800"/>
              </a:spcBef>
              <a:buClr>
                <a:srgbClr val="000000"/>
              </a:buClr>
              <a:buFont typeface="Symbol" charset="2"/>
              <a:buChar char=""/>
            </a:pPr>
            <a:r>
              <a:rPr b="1" i="1" lang="en-US" sz="2340" spc="-1" strike="noStrike">
                <a:solidFill>
                  <a:srgbClr val="000000"/>
                </a:solidFill>
                <a:latin typeface="Helvetica Neue"/>
                <a:ea typeface="Helvetica Neue"/>
              </a:rPr>
              <a:t>Open source</a:t>
            </a:r>
            <a:r>
              <a:rPr b="0" lang="en-US" sz="2340" spc="-1" strike="noStrike">
                <a:solidFill>
                  <a:srgbClr val="000000"/>
                </a:solidFill>
                <a:latin typeface="Helvetica Neue"/>
                <a:ea typeface="Helvetica Neue"/>
              </a:rPr>
              <a:t>.</a:t>
            </a:r>
            <a:endParaRPr b="0" lang="en-US" sz="2340" spc="-1" strike="noStrike">
              <a:solidFill>
                <a:srgbClr val="000000"/>
              </a:solidFill>
              <a:latin typeface="Helvetica Neue"/>
            </a:endParaRPr>
          </a:p>
        </p:txBody>
      </p:sp>
    </p:spTree>
  </p:cSld>
  <p:timing>
    <p:tnLst>
      <p:par>
        <p:cTn id="3" dur="indefinite" restart="never" nodeType="tmRoot">
          <p:childTnLst>
            <p:seq>
              <p:cTn id="4" dur="indefinite" nodeType="mainSeq"/>
              <p:prevCondLst>
                <p:cond delay="0" evt="onPrev">
                  <p:tgtEl>
                    <p:sldTgt/>
                  </p:tgtEl>
                </p:cond>
              </p:prevCondLst>
              <p:nextCondLst>
                <p:cond delay="0" evt="onNext">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0"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Barcode collisions</a:t>
            </a:r>
            <a:endParaRPr b="0" lang="en-US" sz="4200" spc="-1" strike="noStrike">
              <a:solidFill>
                <a:srgbClr val="000000"/>
              </a:solidFill>
              <a:latin typeface="Arial"/>
            </a:endParaRPr>
          </a:p>
        </p:txBody>
      </p:sp>
      <p:sp>
        <p:nvSpPr>
          <p:cNvPr id="171" name="TextShape 2"/>
          <p:cNvSpPr txBox="1"/>
          <p:nvPr/>
        </p:nvSpPr>
        <p:spPr>
          <a:xfrm>
            <a:off x="571680" y="2101680"/>
            <a:ext cx="11861280" cy="7295760"/>
          </a:xfrm>
          <a:prstGeom prst="rect">
            <a:avLst/>
          </a:prstGeom>
          <a:noFill/>
          <a:ln w="12600">
            <a:noFill/>
          </a:ln>
        </p:spPr>
        <p:txBody>
          <a:bodyPr lIns="50760" rIns="50760" tIns="50760" bIns="50760">
            <a:normAutofit/>
          </a:bodyPr>
          <a:p>
            <a:pPr marL="250560" indent="-250200">
              <a:lnSpc>
                <a:spcPct val="100000"/>
              </a:lnSpc>
              <a:spcBef>
                <a:spcPts val="2200"/>
              </a:spcBef>
              <a:buClr>
                <a:srgbClr val="000000"/>
              </a:buClr>
              <a:buFont typeface="Symbol" charset="2"/>
              <a:buChar char=""/>
            </a:pPr>
            <a:r>
              <a:rPr b="1" lang="en-US" sz="2820" spc="-1" strike="noStrike">
                <a:solidFill>
                  <a:srgbClr val="000000"/>
                </a:solidFill>
                <a:latin typeface="Helvetica Neue"/>
                <a:ea typeface="Helvetica Neue"/>
              </a:rPr>
              <a:t>Barcode collisions </a:t>
            </a:r>
            <a:r>
              <a:rPr b="0" lang="en-US" sz="2820" spc="-1" strike="noStrike">
                <a:solidFill>
                  <a:srgbClr val="000000"/>
                </a:solidFill>
                <a:latin typeface="Helvetica Neue"/>
                <a:ea typeface="Helvetica Neue"/>
              </a:rPr>
              <a:t>arise when two cells are separately encapsulated with beads that contain identical barcodes.</a:t>
            </a:r>
            <a:endParaRPr b="0" lang="en-US" sz="2820" spc="-1" strike="noStrike">
              <a:solidFill>
                <a:srgbClr val="000000"/>
              </a:solidFill>
              <a:latin typeface="Helvetica Neue"/>
            </a:endParaRPr>
          </a:p>
          <a:p>
            <a:pPr marL="250560" indent="-250200">
              <a:lnSpc>
                <a:spcPct val="100000"/>
              </a:lnSpc>
              <a:spcBef>
                <a:spcPts val="2200"/>
              </a:spcBef>
              <a:buClr>
                <a:srgbClr val="000000"/>
              </a:buClr>
              <a:buFont typeface="Symbol" charset="2"/>
              <a:buChar char=""/>
            </a:pPr>
            <a:r>
              <a:rPr b="0" lang="en-US" sz="2820" spc="-1" strike="noStrike">
                <a:solidFill>
                  <a:srgbClr val="000000"/>
                </a:solidFill>
                <a:latin typeface="Helvetica Neue"/>
                <a:ea typeface="Helvetica Neue"/>
              </a:rPr>
              <a:t>For </a:t>
            </a:r>
            <a:r>
              <a:rPr b="0" i="1" lang="en-US" sz="2820" spc="-1" strike="noStrike">
                <a:solidFill>
                  <a:srgbClr val="000000"/>
                </a:solidFill>
                <a:latin typeface="Helvetica Neue"/>
                <a:ea typeface="Helvetica Neue"/>
              </a:rPr>
              <a:t>N</a:t>
            </a:r>
            <a:r>
              <a:rPr b="0" lang="en-US" sz="2820" spc="-1" strike="noStrike">
                <a:solidFill>
                  <a:srgbClr val="000000"/>
                </a:solidFill>
                <a:latin typeface="Helvetica Neue"/>
                <a:ea typeface="Helvetica Neue"/>
              </a:rPr>
              <a:t> assayed cells and </a:t>
            </a:r>
            <a:r>
              <a:rPr b="0" i="1" lang="en-US" sz="2820" spc="-1" strike="noStrike">
                <a:solidFill>
                  <a:srgbClr val="000000"/>
                </a:solidFill>
                <a:latin typeface="Helvetica Neue"/>
                <a:ea typeface="Helvetica Neue"/>
              </a:rPr>
              <a:t>M</a:t>
            </a:r>
            <a:r>
              <a:rPr b="0" lang="en-US" sz="2820" spc="-1" strike="noStrike">
                <a:solidFill>
                  <a:srgbClr val="000000"/>
                </a:solidFill>
                <a:latin typeface="Helvetica Neue"/>
                <a:ea typeface="Helvetica Neue"/>
              </a:rPr>
              <a:t> barcodes, the </a:t>
            </a:r>
            <a:r>
              <a:rPr b="1" lang="en-US" sz="2820" spc="-1" strike="noStrike">
                <a:solidFill>
                  <a:srgbClr val="000000"/>
                </a:solidFill>
                <a:latin typeface="Helvetica Neue"/>
                <a:ea typeface="Helvetica Neue"/>
              </a:rPr>
              <a:t>barcode collision rate </a:t>
            </a:r>
            <a:r>
              <a:rPr b="0" lang="en-US" sz="2820" spc="-1" strike="noStrike">
                <a:solidFill>
                  <a:srgbClr val="000000"/>
                </a:solidFill>
                <a:latin typeface="Helvetica Neue"/>
                <a:ea typeface="Helvetica Neue"/>
              </a:rPr>
              <a:t>is the expected proportion of assayed cells that did not receive a unique barcode:</a:t>
            </a:r>
            <a:endParaRPr b="0" lang="en-US" sz="2820" spc="-1" strike="noStrike">
              <a:solidFill>
                <a:srgbClr val="000000"/>
              </a:solidFill>
              <a:latin typeface="Helvetica Neue"/>
            </a:endParaRPr>
          </a:p>
          <a:p>
            <a:pPr>
              <a:lnSpc>
                <a:spcPct val="100000"/>
              </a:lnSpc>
              <a:spcBef>
                <a:spcPts val="2200"/>
              </a:spcBef>
            </a:pPr>
            <a:endParaRPr b="0" lang="en-US" sz="2820" spc="-1" strike="noStrike">
              <a:solidFill>
                <a:srgbClr val="000000"/>
              </a:solidFill>
              <a:latin typeface="Helvetica Neue"/>
            </a:endParaRPr>
          </a:p>
          <a:p>
            <a:pPr>
              <a:lnSpc>
                <a:spcPct val="100000"/>
              </a:lnSpc>
              <a:spcBef>
                <a:spcPts val="2200"/>
              </a:spcBef>
            </a:pPr>
            <a:endParaRPr b="0" lang="en-US" sz="2820" spc="-1" strike="noStrike">
              <a:solidFill>
                <a:srgbClr val="000000"/>
              </a:solidFill>
              <a:latin typeface="Helvetica Neue"/>
            </a:endParaRPr>
          </a:p>
          <a:p>
            <a:pPr>
              <a:lnSpc>
                <a:spcPct val="100000"/>
              </a:lnSpc>
              <a:spcBef>
                <a:spcPts val="2200"/>
              </a:spcBef>
            </a:pPr>
            <a:endParaRPr b="0" lang="en-US" sz="2820" spc="-1" strike="noStrike">
              <a:solidFill>
                <a:srgbClr val="000000"/>
              </a:solidFill>
              <a:latin typeface="Helvetica Neue"/>
            </a:endParaRPr>
          </a:p>
          <a:p>
            <a:pPr>
              <a:lnSpc>
                <a:spcPct val="100000"/>
              </a:lnSpc>
              <a:spcBef>
                <a:spcPts val="2200"/>
              </a:spcBef>
            </a:pPr>
            <a:endParaRPr b="0" lang="en-US" sz="2820" spc="-1" strike="noStrike">
              <a:solidFill>
                <a:srgbClr val="000000"/>
              </a:solidFill>
              <a:latin typeface="Helvetica Neue"/>
            </a:endParaRPr>
          </a:p>
          <a:p>
            <a:pPr marL="250560" indent="-250200">
              <a:lnSpc>
                <a:spcPct val="100000"/>
              </a:lnSpc>
              <a:spcBef>
                <a:spcPts val="2200"/>
              </a:spcBef>
              <a:buClr>
                <a:srgbClr val="000000"/>
              </a:buClr>
              <a:buFont typeface="Symbol" charset="2"/>
              <a:buChar char=""/>
            </a:pPr>
            <a:r>
              <a:rPr b="0" lang="en-US" sz="2820" spc="-1" strike="noStrike">
                <a:solidFill>
                  <a:srgbClr val="000000"/>
                </a:solidFill>
                <a:latin typeface="Helvetica Neue"/>
                <a:ea typeface="Helvetica Neue"/>
              </a:rPr>
              <a:t>Barcode collisions lead to </a:t>
            </a:r>
            <a:r>
              <a:rPr b="1" lang="en-US" sz="2820" spc="-1" strike="noStrike">
                <a:solidFill>
                  <a:srgbClr val="000000"/>
                </a:solidFill>
                <a:latin typeface="Helvetica Neue"/>
                <a:ea typeface="Helvetica Neue"/>
              </a:rPr>
              <a:t>synthetic doublets. </a:t>
            </a:r>
            <a:r>
              <a:rPr b="0" lang="en-US" sz="2820" spc="-1" strike="noStrike">
                <a:solidFill>
                  <a:srgbClr val="000000"/>
                </a:solidFill>
                <a:latin typeface="Helvetica Neue"/>
                <a:ea typeface="Helvetica Neue"/>
              </a:rPr>
              <a:t>Avoiding synthetic doublets requires high </a:t>
            </a:r>
            <a:r>
              <a:rPr b="1" lang="en-US" sz="2820" spc="-1" strike="noStrike">
                <a:solidFill>
                  <a:srgbClr val="000000"/>
                </a:solidFill>
                <a:latin typeface="Helvetica Neue"/>
                <a:ea typeface="Helvetica Neue"/>
              </a:rPr>
              <a:t>relative barcode diversity</a:t>
            </a:r>
            <a:r>
              <a:rPr b="0" lang="en-US" sz="2820" spc="-1" strike="noStrike">
                <a:solidFill>
                  <a:srgbClr val="000000"/>
                </a:solidFill>
                <a:latin typeface="Helvetica Neue"/>
                <a:ea typeface="Helvetica Neue"/>
              </a:rPr>
              <a:t>, i.e., a small ratio of </a:t>
            </a:r>
            <a:r>
              <a:rPr b="0" i="1" lang="en-US" sz="2820" spc="-1" strike="noStrike">
                <a:solidFill>
                  <a:srgbClr val="000000"/>
                </a:solidFill>
                <a:latin typeface="Helvetica Neue"/>
                <a:ea typeface="Helvetica Neue"/>
              </a:rPr>
              <a:t>N/M</a:t>
            </a:r>
            <a:r>
              <a:rPr b="0" lang="en-US" sz="2820" spc="-1" strike="noStrike">
                <a:solidFill>
                  <a:srgbClr val="000000"/>
                </a:solidFill>
                <a:latin typeface="Helvetica Neue"/>
                <a:ea typeface="Helvetica Neue"/>
              </a:rPr>
              <a:t>.</a:t>
            </a:r>
            <a:endParaRPr b="0" lang="en-US" sz="2820" spc="-1" strike="noStrike">
              <a:solidFill>
                <a:srgbClr val="000000"/>
              </a:solidFill>
              <a:latin typeface="Helvetica Neue"/>
            </a:endParaRPr>
          </a:p>
        </p:txBody>
      </p:sp>
      <p:sp>
        <p:nvSpPr>
          <p:cNvPr id="172" name="CustomShape 3"/>
          <p:cNvSpPr/>
          <p:nvPr/>
        </p:nvSpPr>
        <p:spPr>
          <a:xfrm>
            <a:off x="578160" y="7098480"/>
            <a:ext cx="11861280" cy="3149640"/>
          </a:xfrm>
          <a:prstGeom prst="rect">
            <a:avLst/>
          </a:prstGeom>
          <a:noFill/>
          <a:ln w="12600">
            <a:noFill/>
          </a:ln>
        </p:spPr>
        <p:style>
          <a:lnRef idx="0"/>
          <a:fillRef idx="0"/>
          <a:effectRef idx="0"/>
          <a:fontRef idx="minor"/>
        </p:style>
      </p:sp>
      <p:pic>
        <p:nvPicPr>
          <p:cNvPr id="173" name="Picture 1" descr=""/>
          <p:cNvPicPr/>
          <p:nvPr/>
        </p:nvPicPr>
        <p:blipFill>
          <a:blip r:embed="rId1"/>
          <a:stretch/>
        </p:blipFill>
        <p:spPr>
          <a:xfrm>
            <a:off x="2777040" y="4406400"/>
            <a:ext cx="6908400" cy="977400"/>
          </a:xfrm>
          <a:prstGeom prst="rect">
            <a:avLst/>
          </a:prstGeom>
          <a:ln>
            <a:noFill/>
          </a:ln>
        </p:spPr>
      </p:pic>
      <p:sp>
        <p:nvSpPr>
          <p:cNvPr id="174" name="CustomShape 4"/>
          <p:cNvSpPr/>
          <p:nvPr/>
        </p:nvSpPr>
        <p:spPr>
          <a:xfrm>
            <a:off x="9011880" y="6081120"/>
            <a:ext cx="779400" cy="520200"/>
          </a:xfrm>
          <a:prstGeom prst="rect">
            <a:avLst/>
          </a:prstGeom>
          <a:noFill/>
          <a:ln>
            <a:noFill/>
          </a:ln>
        </p:spPr>
        <p:style>
          <a:lnRef idx="0"/>
          <a:fillRef idx="0"/>
          <a:effectRef idx="0"/>
          <a:fontRef idx="minor"/>
        </p:style>
        <p:txBody>
          <a:bodyPr wrap="none" lIns="90000" rIns="90000" tIns="45000" bIns="45000"/>
          <a:p>
            <a:pPr marL="250560" indent="-250200">
              <a:lnSpc>
                <a:spcPct val="100000"/>
              </a:lnSpc>
              <a:spcBef>
                <a:spcPts val="2200"/>
              </a:spcBef>
            </a:pPr>
            <a:r>
              <a:rPr b="0" lang="en-US" sz="2820" spc="-1" strike="noStrike">
                <a:solidFill>
                  <a:srgbClr val="000000"/>
                </a:solidFill>
                <a:latin typeface="Arial"/>
                <a:ea typeface="Arial"/>
              </a:rPr>
              <a:t>.</a:t>
            </a:r>
            <a:endParaRPr b="0" lang="en-US" sz="2820" spc="-1" strike="noStrike">
              <a:latin typeface="Arial"/>
            </a:endParaRPr>
          </a:p>
        </p:txBody>
      </p:sp>
      <p:pic>
        <p:nvPicPr>
          <p:cNvPr id="175" name="Picture 6" descr=""/>
          <p:cNvPicPr/>
          <p:nvPr/>
        </p:nvPicPr>
        <p:blipFill>
          <a:blip r:embed="rId2"/>
          <a:stretch/>
        </p:blipFill>
        <p:spPr>
          <a:xfrm>
            <a:off x="2298600" y="5648040"/>
            <a:ext cx="7353000" cy="1269720"/>
          </a:xfrm>
          <a:prstGeom prst="rect">
            <a:avLst/>
          </a:prstGeom>
          <a:ln>
            <a:noFill/>
          </a:ln>
        </p:spPr>
      </p:pic>
    </p:spTree>
  </p:cSld>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6"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Barcode diversity and barcode length</a:t>
            </a:r>
            <a:endParaRPr b="0" lang="en-US" sz="4200" spc="-1" strike="noStrike">
              <a:solidFill>
                <a:srgbClr val="000000"/>
              </a:solidFill>
              <a:latin typeface="Arial"/>
            </a:endParaRPr>
          </a:p>
        </p:txBody>
      </p:sp>
      <p:sp>
        <p:nvSpPr>
          <p:cNvPr id="177" name="TextShape 2"/>
          <p:cNvSpPr txBox="1"/>
          <p:nvPr/>
        </p:nvSpPr>
        <p:spPr>
          <a:xfrm>
            <a:off x="571680" y="2324160"/>
            <a:ext cx="11861280" cy="6565680"/>
          </a:xfrm>
          <a:prstGeom prst="rect">
            <a:avLst/>
          </a:prstGeom>
          <a:noFill/>
          <a:ln w="12600">
            <a:noFill/>
          </a:ln>
        </p:spPr>
        <p:txBody>
          <a:bodyPr lIns="50760" rIns="50760" tIns="50760" bIns="50760"/>
          <a:p>
            <a:pPr marL="266760" indent="-266400">
              <a:lnSpc>
                <a:spcPct val="100000"/>
              </a:lnSpc>
              <a:spcBef>
                <a:spcPts val="2401"/>
              </a:spcBef>
              <a:buClr>
                <a:srgbClr val="000000"/>
              </a:buClr>
              <a:buFont typeface="Symbol" charset="2"/>
              <a:buChar char=""/>
            </a:pPr>
            <a:r>
              <a:rPr b="0" lang="en-US" sz="3000" spc="-1" strike="noStrike">
                <a:solidFill>
                  <a:srgbClr val="000000"/>
                </a:solidFill>
                <a:latin typeface="Helvetica Neue"/>
                <a:ea typeface="Helvetica Neue"/>
              </a:rPr>
              <a:t>A 1% synthetic doublet rate requires a barcode diversity rate of ~1%, i.e. the number of barcodes should be 100 times the number of cells. The number of barcodes from a sequence of length </a:t>
            </a:r>
            <a:r>
              <a:rPr b="0" i="1" lang="en-US" sz="3000" spc="-1" strike="noStrike">
                <a:solidFill>
                  <a:srgbClr val="000000"/>
                </a:solidFill>
                <a:latin typeface="Helvetica Neue"/>
                <a:ea typeface="Helvetica Neue"/>
              </a:rPr>
              <a:t>L </a:t>
            </a:r>
            <a:r>
              <a:rPr b="0" lang="en-US" sz="3000" spc="-1" strike="noStrike">
                <a:solidFill>
                  <a:srgbClr val="000000"/>
                </a:solidFill>
                <a:latin typeface="Helvetica Neue"/>
                <a:ea typeface="Helvetica Neue"/>
              </a:rPr>
              <a:t>is </a:t>
            </a:r>
            <a:r>
              <a:rPr b="0" i="1" lang="en-US" sz="3000" spc="-1" strike="noStrike">
                <a:solidFill>
                  <a:srgbClr val="000000"/>
                </a:solidFill>
                <a:latin typeface="Helvetica Neue"/>
                <a:ea typeface="Helvetica Neue"/>
              </a:rPr>
              <a:t>4</a:t>
            </a:r>
            <a:r>
              <a:rPr b="0" i="1" lang="en-US" sz="3000" spc="-1" strike="noStrike" baseline="30000">
                <a:solidFill>
                  <a:srgbClr val="000000"/>
                </a:solidFill>
                <a:latin typeface="Helvetica Neue"/>
                <a:ea typeface="Helvetica Neue"/>
              </a:rPr>
              <a:t>L</a:t>
            </a:r>
            <a:r>
              <a:rPr b="0" lang="en-US" sz="3000" spc="-1" strike="noStrike">
                <a:solidFill>
                  <a:srgbClr val="000000"/>
                </a:solidFill>
                <a:latin typeface="Helvetica Neue"/>
                <a:ea typeface="Helvetica Neue"/>
              </a:rPr>
              <a:t>. Therefore, to assay </a:t>
            </a:r>
            <a:r>
              <a:rPr b="0" i="1" lang="en-US" sz="3000" spc="-1" strike="noStrike">
                <a:solidFill>
                  <a:srgbClr val="000000"/>
                </a:solidFill>
                <a:latin typeface="Helvetica Neue"/>
                <a:ea typeface="Helvetica Neue"/>
              </a:rPr>
              <a:t>N</a:t>
            </a:r>
            <a:r>
              <a:rPr b="0" lang="en-US" sz="3000" spc="-1" strike="noStrike">
                <a:solidFill>
                  <a:srgbClr val="000000"/>
                </a:solidFill>
                <a:latin typeface="Helvetica Neue"/>
                <a:ea typeface="Helvetica Neue"/>
              </a:rPr>
              <a:t> cells, the barcode sequence must be of length at least:</a:t>
            </a:r>
            <a:endParaRPr b="0" lang="en-US" sz="3000" spc="-1" strike="noStrike">
              <a:solidFill>
                <a:srgbClr val="000000"/>
              </a:solidFill>
              <a:latin typeface="Helvetica Neue"/>
            </a:endParaRPr>
          </a:p>
          <a:p>
            <a:pPr>
              <a:lnSpc>
                <a:spcPct val="100000"/>
              </a:lnSpc>
              <a:spcBef>
                <a:spcPts val="2401"/>
              </a:spcBef>
            </a:pPr>
            <a:endParaRPr b="0" lang="en-US" sz="3000" spc="-1" strike="noStrike">
              <a:solidFill>
                <a:srgbClr val="000000"/>
              </a:solidFill>
              <a:latin typeface="Helvetica Neue"/>
            </a:endParaRPr>
          </a:p>
          <a:p>
            <a:pPr>
              <a:lnSpc>
                <a:spcPct val="100000"/>
              </a:lnSpc>
              <a:spcBef>
                <a:spcPts val="2401"/>
              </a:spcBef>
            </a:pPr>
            <a:endParaRPr b="0" lang="en-US" sz="3000" spc="-1" strike="noStrike">
              <a:solidFill>
                <a:srgbClr val="000000"/>
              </a:solidFill>
              <a:latin typeface="Helvetica Neue"/>
            </a:endParaRPr>
          </a:p>
          <a:p>
            <a:pPr marL="266760" indent="-266400">
              <a:lnSpc>
                <a:spcPct val="100000"/>
              </a:lnSpc>
              <a:spcBef>
                <a:spcPts val="2401"/>
              </a:spcBef>
              <a:buClr>
                <a:srgbClr val="000000"/>
              </a:buClr>
              <a:buFont typeface="Symbol" charset="2"/>
              <a:buChar char=""/>
            </a:pPr>
            <a:r>
              <a:rPr b="0" lang="en-US" sz="3000" spc="-1" strike="noStrike">
                <a:solidFill>
                  <a:srgbClr val="000000"/>
                </a:solidFill>
                <a:latin typeface="Helvetica Neue"/>
                <a:ea typeface="Helvetica Neue"/>
              </a:rPr>
              <a:t>This is a minimum and does</a:t>
            </a:r>
            <a:br/>
            <a:r>
              <a:rPr b="0" lang="en-US" sz="3000" spc="-1" strike="noStrike">
                <a:solidFill>
                  <a:srgbClr val="000000"/>
                </a:solidFill>
                <a:latin typeface="Helvetica Neue"/>
                <a:ea typeface="Helvetica Neue"/>
              </a:rPr>
              <a:t>not account for the need to</a:t>
            </a:r>
            <a:br/>
            <a:r>
              <a:rPr b="0" lang="en-US" sz="3000" spc="-1" strike="noStrike">
                <a:solidFill>
                  <a:srgbClr val="000000"/>
                </a:solidFill>
                <a:latin typeface="Helvetica Neue"/>
                <a:ea typeface="Helvetica Neue"/>
              </a:rPr>
              <a:t>be robust to sequencing errors.</a:t>
            </a:r>
            <a:endParaRPr b="0" lang="en-US" sz="3000" spc="-1" strike="noStrike">
              <a:solidFill>
                <a:srgbClr val="000000"/>
              </a:solidFill>
              <a:latin typeface="Helvetica Neue"/>
            </a:endParaRPr>
          </a:p>
          <a:p>
            <a:pPr>
              <a:lnSpc>
                <a:spcPct val="100000"/>
              </a:lnSpc>
              <a:spcBef>
                <a:spcPts val="2401"/>
              </a:spcBef>
            </a:pPr>
            <a:endParaRPr b="0" lang="en-US" sz="3000" spc="-1" strike="noStrike">
              <a:solidFill>
                <a:srgbClr val="000000"/>
              </a:solidFill>
              <a:latin typeface="Helvetica Neue"/>
            </a:endParaRPr>
          </a:p>
        </p:txBody>
      </p:sp>
      <p:pic>
        <p:nvPicPr>
          <p:cNvPr id="178" name="Picture 3" descr=""/>
          <p:cNvPicPr/>
          <p:nvPr/>
        </p:nvPicPr>
        <p:blipFill>
          <a:blip r:embed="rId1"/>
          <a:stretch/>
        </p:blipFill>
        <p:spPr>
          <a:xfrm>
            <a:off x="6129720" y="4213080"/>
            <a:ext cx="7031160" cy="5273280"/>
          </a:xfrm>
          <a:prstGeom prst="rect">
            <a:avLst/>
          </a:prstGeom>
          <a:ln>
            <a:noFill/>
          </a:ln>
        </p:spPr>
      </p:pic>
      <p:pic>
        <p:nvPicPr>
          <p:cNvPr id="179" name="Picture 4" descr=""/>
          <p:cNvPicPr/>
          <p:nvPr/>
        </p:nvPicPr>
        <p:blipFill>
          <a:blip r:embed="rId2"/>
          <a:stretch/>
        </p:blipFill>
        <p:spPr>
          <a:xfrm>
            <a:off x="937800" y="5137200"/>
            <a:ext cx="2412720" cy="939600"/>
          </a:xfrm>
          <a:prstGeom prst="rect">
            <a:avLst/>
          </a:prstGeom>
          <a:ln>
            <a:noFill/>
          </a:ln>
        </p:spPr>
      </p:pic>
    </p:spTree>
  </p:cSld>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0"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Technical doublets</a:t>
            </a:r>
            <a:endParaRPr b="0" lang="en-US" sz="4200" spc="-1" strike="noStrike">
              <a:solidFill>
                <a:srgbClr val="000000"/>
              </a:solidFill>
              <a:latin typeface="Arial"/>
            </a:endParaRPr>
          </a:p>
        </p:txBody>
      </p:sp>
      <p:sp>
        <p:nvSpPr>
          <p:cNvPr id="181" name="TextShape 2"/>
          <p:cNvSpPr txBox="1"/>
          <p:nvPr/>
        </p:nvSpPr>
        <p:spPr>
          <a:xfrm>
            <a:off x="571680" y="2324160"/>
            <a:ext cx="11861280" cy="6565680"/>
          </a:xfrm>
          <a:prstGeom prst="rect">
            <a:avLst/>
          </a:prstGeom>
          <a:noFill/>
          <a:ln w="12600">
            <a:noFill/>
          </a:ln>
        </p:spPr>
        <p:txBody>
          <a:bodyPr lIns="50760" rIns="50760" tIns="50760" bIns="50760"/>
          <a:p>
            <a:pPr marL="266760" indent="-266400">
              <a:lnSpc>
                <a:spcPct val="100000"/>
              </a:lnSpc>
              <a:spcBef>
                <a:spcPts val="2401"/>
              </a:spcBef>
              <a:buClr>
                <a:srgbClr val="000000"/>
              </a:buClr>
              <a:buFont typeface="Symbol" charset="2"/>
              <a:buChar char=""/>
            </a:pPr>
            <a:r>
              <a:rPr b="1" lang="en-US" sz="3000" spc="-1" strike="noStrike">
                <a:solidFill>
                  <a:srgbClr val="000000"/>
                </a:solidFill>
                <a:latin typeface="Helvetica Neue"/>
                <a:ea typeface="Helvetica Neue"/>
              </a:rPr>
              <a:t>Technical doublets </a:t>
            </a:r>
            <a:r>
              <a:rPr b="0" lang="en-US" sz="3000" spc="-1" strike="noStrike">
                <a:solidFill>
                  <a:srgbClr val="000000"/>
                </a:solidFill>
                <a:latin typeface="Helvetica Neue"/>
                <a:ea typeface="Helvetica Neue"/>
              </a:rPr>
              <a:t>arise when two or more cells are captured in a droplet with a single bead. The technical doublet rate is therefore the probability of capturing two or more cells in a droplet given that at least one cell has been captured in a droplet:</a:t>
            </a:r>
            <a:endParaRPr b="0" lang="en-US" sz="3000" spc="-1" strike="noStrike">
              <a:solidFill>
                <a:srgbClr val="000000"/>
              </a:solidFill>
              <a:latin typeface="Helvetica Neue"/>
            </a:endParaRPr>
          </a:p>
          <a:p>
            <a:pPr>
              <a:lnSpc>
                <a:spcPct val="100000"/>
              </a:lnSpc>
              <a:spcBef>
                <a:spcPts val="2401"/>
              </a:spcBef>
            </a:pPr>
            <a:endParaRPr b="0" lang="en-US" sz="3000" spc="-1" strike="noStrike">
              <a:solidFill>
                <a:srgbClr val="000000"/>
              </a:solidFill>
              <a:latin typeface="Helvetica Neue"/>
            </a:endParaRPr>
          </a:p>
          <a:p>
            <a:pPr>
              <a:lnSpc>
                <a:spcPct val="100000"/>
              </a:lnSpc>
              <a:spcBef>
                <a:spcPts val="2401"/>
              </a:spcBef>
            </a:pPr>
            <a:endParaRPr b="0" lang="en-US" sz="3000" spc="-1" strike="noStrike">
              <a:solidFill>
                <a:srgbClr val="000000"/>
              </a:solidFill>
              <a:latin typeface="Helvetica Neue"/>
            </a:endParaRPr>
          </a:p>
          <a:p>
            <a:pPr marL="266760" indent="-266400">
              <a:lnSpc>
                <a:spcPct val="100000"/>
              </a:lnSpc>
              <a:spcBef>
                <a:spcPts val="2401"/>
              </a:spcBef>
              <a:buClr>
                <a:srgbClr val="000000"/>
              </a:buClr>
              <a:buFont typeface="Symbol" charset="2"/>
              <a:buChar char=""/>
            </a:pPr>
            <a:r>
              <a:rPr b="0" lang="en-US" sz="3000" spc="-1" strike="noStrike">
                <a:solidFill>
                  <a:srgbClr val="000000"/>
                </a:solidFill>
                <a:latin typeface="Helvetica Neue"/>
                <a:ea typeface="Helvetica Neue"/>
              </a:rPr>
              <a:t>Note that “overloading” a microfluidics single-cell experiment by loading more cells while keeping flow rates constant will increase the number of technical doublets due to an effective increase in</a:t>
            </a:r>
            <a:br/>
            <a:r>
              <a:rPr b="0" lang="en-US" sz="3000" spc="-1" strike="noStrike">
                <a:solidFill>
                  <a:srgbClr val="000000"/>
                </a:solidFill>
                <a:latin typeface="Helvetica Neue"/>
                <a:ea typeface="Helvetica Neue"/>
              </a:rPr>
              <a:t>and also the number of synthetic doublets due to a decrease in relative barcode diversity.</a:t>
            </a:r>
            <a:endParaRPr b="0" lang="en-US" sz="3000" spc="-1" strike="noStrike">
              <a:solidFill>
                <a:srgbClr val="000000"/>
              </a:solidFill>
              <a:latin typeface="Helvetica Neue"/>
            </a:endParaRPr>
          </a:p>
        </p:txBody>
      </p:sp>
      <p:pic>
        <p:nvPicPr>
          <p:cNvPr id="182" name="Picture 5" descr=""/>
          <p:cNvPicPr/>
          <p:nvPr/>
        </p:nvPicPr>
        <p:blipFill>
          <a:blip r:embed="rId1"/>
          <a:stretch/>
        </p:blipFill>
        <p:spPr>
          <a:xfrm>
            <a:off x="11783520" y="7014600"/>
            <a:ext cx="240840" cy="329760"/>
          </a:xfrm>
          <a:prstGeom prst="rect">
            <a:avLst/>
          </a:prstGeom>
          <a:ln>
            <a:noFill/>
          </a:ln>
        </p:spPr>
      </p:pic>
      <p:pic>
        <p:nvPicPr>
          <p:cNvPr id="183" name="Picture 6" descr=""/>
          <p:cNvPicPr/>
          <p:nvPr/>
        </p:nvPicPr>
        <p:blipFill>
          <a:blip r:embed="rId2"/>
          <a:stretch/>
        </p:blipFill>
        <p:spPr>
          <a:xfrm>
            <a:off x="4711680" y="4591080"/>
            <a:ext cx="3580920" cy="1015560"/>
          </a:xfrm>
          <a:prstGeom prst="rect">
            <a:avLst/>
          </a:prstGeom>
          <a:ln>
            <a:noFill/>
          </a:ln>
        </p:spPr>
      </p:pic>
    </p:spTree>
  </p:cSld>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4"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Doublet detection: the barnyard plot</a:t>
            </a:r>
            <a:endParaRPr b="0" lang="en-US" sz="4200" spc="-1" strike="noStrike">
              <a:solidFill>
                <a:srgbClr val="000000"/>
              </a:solidFill>
              <a:latin typeface="Arial"/>
            </a:endParaRPr>
          </a:p>
        </p:txBody>
      </p:sp>
      <p:pic>
        <p:nvPicPr>
          <p:cNvPr id="185" name="Image" descr=""/>
          <p:cNvPicPr/>
          <p:nvPr/>
        </p:nvPicPr>
        <p:blipFill>
          <a:blip r:embed="rId1"/>
          <a:stretch/>
        </p:blipFill>
        <p:spPr>
          <a:xfrm>
            <a:off x="3015360" y="2136960"/>
            <a:ext cx="6311160" cy="6981120"/>
          </a:xfrm>
          <a:prstGeom prst="rect">
            <a:avLst/>
          </a:prstGeom>
          <a:ln w="12600">
            <a:noFill/>
          </a:ln>
        </p:spPr>
      </p:pic>
      <p:sp>
        <p:nvSpPr>
          <p:cNvPr id="186" name="CustomShape 2"/>
          <p:cNvSpPr/>
          <p:nvPr/>
        </p:nvSpPr>
        <p:spPr>
          <a:xfrm>
            <a:off x="8871480" y="9383040"/>
            <a:ext cx="4077360" cy="392040"/>
          </a:xfrm>
          <a:prstGeom prst="rect">
            <a:avLst/>
          </a:prstGeom>
          <a:noFill/>
          <a:ln w="12600">
            <a:noFill/>
          </a:ln>
        </p:spPr>
        <p:style>
          <a:lnRef idx="0"/>
          <a:fillRef idx="0"/>
          <a:effectRef idx="0"/>
          <a:fontRef idx="minor"/>
        </p:style>
      </p:sp>
      <p:sp>
        <p:nvSpPr>
          <p:cNvPr id="187" name="CustomShape 3"/>
          <p:cNvSpPr/>
          <p:nvPr/>
        </p:nvSpPr>
        <p:spPr>
          <a:xfrm>
            <a:off x="4482360" y="6483960"/>
            <a:ext cx="3455280" cy="1549440"/>
          </a:xfrm>
          <a:prstGeom prst="ellipse">
            <a:avLst/>
          </a:prstGeom>
          <a:noFill/>
          <a:ln w="12600">
            <a:solidFill>
              <a:schemeClr val="accent6"/>
            </a:solidFill>
            <a:miter/>
          </a:ln>
        </p:spPr>
        <p:style>
          <a:lnRef idx="0"/>
          <a:fillRef idx="0"/>
          <a:effectRef idx="0"/>
          <a:fontRef idx="minor"/>
        </p:style>
      </p:sp>
    </p:spTree>
  </p:cSld>
  <p:timing>
    <p:tnLst>
      <p:par>
        <p:cTn id="27" dur="indefinite" restart="never" nodeType="tmRoot">
          <p:childTnLst>
            <p:seq>
              <p:cTn id="28" dur="indefinite" nodeType="mainSeq">
                <p:childTnLst>
                  <p:par>
                    <p:cTn id="29" fill="hold">
                      <p:stCondLst>
                        <p:cond delay="indefinite"/>
                      </p:stCondLst>
                      <p:childTnLst>
                        <p:par>
                          <p:cTn id="30" fill="hold">
                            <p:stCondLst>
                              <p:cond delay="0"/>
                            </p:stCondLst>
                            <p:childTnLst>
                              <p:par>
                                <p:cTn id="31" nodeType="clickEffect" fill="hold" presetClass="entr" presetID="9">
                                  <p:stCondLst>
                                    <p:cond delay="0"/>
                                  </p:stCondLst>
                                  <p:childTnLst>
                                    <p:set>
                                      <p:cBhvr>
                                        <p:cTn id="32" fill="hold"/>
                                        <p:tgtEl>
                                          <p:spTgt spid="187"/>
                                        </p:tgtEl>
                                        <p:attrNameLst>
                                          <p:attrName>style.visibility</p:attrName>
                                        </p:attrNameLst>
                                      </p:cBhvr>
                                      <p:to>
                                        <p:strVal val="visible"/>
                                      </p:to>
                                    </p:set>
                                    <p:animEffect filter="dissolve" transition="in">
                                      <p:cBhvr additive="repl">
                                        <p:cTn id="33" dur="1000"/>
                                        <p:tgtEl>
                                          <p:spTgt spid="187"/>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8"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Bloom’s correction</a:t>
            </a:r>
            <a:endParaRPr b="0" lang="en-US" sz="4200" spc="-1" strike="noStrike">
              <a:solidFill>
                <a:srgbClr val="000000"/>
              </a:solidFill>
              <a:latin typeface="Arial"/>
            </a:endParaRPr>
          </a:p>
        </p:txBody>
      </p:sp>
      <p:sp>
        <p:nvSpPr>
          <p:cNvPr id="189" name="TextShape 2"/>
          <p:cNvSpPr txBox="1"/>
          <p:nvPr/>
        </p:nvSpPr>
        <p:spPr>
          <a:xfrm>
            <a:off x="571320" y="2324160"/>
            <a:ext cx="11383200" cy="7080480"/>
          </a:xfrm>
          <a:prstGeom prst="rect">
            <a:avLst/>
          </a:prstGeom>
          <a:noFill/>
          <a:ln w="12600">
            <a:noFill/>
          </a:ln>
        </p:spPr>
        <p:txBody>
          <a:bodyPr lIns="50760" rIns="50760" tIns="50760" bIns="50760">
            <a:normAutofit/>
          </a:bodyPr>
          <a:p>
            <a:pPr>
              <a:lnSpc>
                <a:spcPct val="100000"/>
              </a:lnSpc>
              <a:spcBef>
                <a:spcPts val="2401"/>
              </a:spcBef>
            </a:pPr>
            <a:r>
              <a:rPr b="0" lang="en-US" sz="2400" spc="-1" strike="noStrike">
                <a:solidFill>
                  <a:srgbClr val="000000"/>
                </a:solidFill>
                <a:latin typeface="Helvetica Neue"/>
                <a:ea typeface="Helvetica Neue"/>
              </a:rPr>
              <a:t>In the notation of Bloom et al. 2018, let </a:t>
            </a:r>
            <a:r>
              <a:rPr b="0" i="1" lang="en-US" sz="2400" spc="-1" strike="noStrike">
                <a:solidFill>
                  <a:srgbClr val="000000"/>
                </a:solidFill>
                <a:latin typeface="Helvetica Neue"/>
                <a:ea typeface="Helvetica Neue"/>
              </a:rPr>
              <a:t>N</a:t>
            </a:r>
            <a:r>
              <a:rPr b="0" lang="en-US" sz="2400" spc="-1" strike="noStrike">
                <a:solidFill>
                  <a:srgbClr val="000000"/>
                </a:solidFill>
                <a:latin typeface="Helvetica Neue"/>
                <a:ea typeface="Helvetica Neue"/>
              </a:rPr>
              <a:t> = number of droplets, </a:t>
            </a:r>
            <a:r>
              <a:rPr b="0" i="1" lang="en-US" sz="2400" spc="-1" strike="noStrike">
                <a:solidFill>
                  <a:srgbClr val="000000"/>
                </a:solidFill>
                <a:latin typeface="Helvetica Neue"/>
                <a:ea typeface="Helvetica Neue"/>
              </a:rPr>
              <a:t>N</a:t>
            </a:r>
            <a:r>
              <a:rPr b="0" i="1" lang="en-US" sz="2400" spc="-1" strike="noStrike" baseline="-5000">
                <a:solidFill>
                  <a:srgbClr val="000000"/>
                </a:solidFill>
                <a:latin typeface="Helvetica Neue"/>
                <a:ea typeface="Helvetica Neue"/>
              </a:rPr>
              <a:t>1</a:t>
            </a:r>
            <a:r>
              <a:rPr b="0" i="1" lang="en-US" sz="2400" spc="-1" strike="noStrike">
                <a:solidFill>
                  <a:srgbClr val="000000"/>
                </a:solidFill>
                <a:latin typeface="Helvetica Neue"/>
                <a:ea typeface="Helvetica Neue"/>
              </a:rPr>
              <a:t>, N</a:t>
            </a:r>
            <a:r>
              <a:rPr b="0" i="1" lang="en-US" sz="2400" spc="-1" strike="noStrike" baseline="-5000">
                <a:solidFill>
                  <a:srgbClr val="000000"/>
                </a:solidFill>
                <a:latin typeface="Helvetica Neue"/>
                <a:ea typeface="Helvetica Neue"/>
              </a:rPr>
              <a:t>2  </a:t>
            </a:r>
            <a:r>
              <a:rPr b="0" lang="en-US" sz="2400" spc="-1" strike="noStrike">
                <a:solidFill>
                  <a:srgbClr val="000000"/>
                </a:solidFill>
                <a:latin typeface="Helvetica Neue"/>
                <a:ea typeface="Helvetica Neue"/>
              </a:rPr>
              <a:t>= number of cells of type 1, 2. </a:t>
            </a:r>
            <a:r>
              <a:rPr b="0" i="1" lang="en-US" sz="2400" spc="-1" strike="noStrike">
                <a:solidFill>
                  <a:srgbClr val="000000"/>
                </a:solidFill>
                <a:latin typeface="Helvetica Neue"/>
                <a:ea typeface="Helvetica Neue"/>
              </a:rPr>
              <a:t>N</a:t>
            </a:r>
            <a:r>
              <a:rPr b="0" i="1" lang="en-US" sz="2400" spc="-1" strike="noStrike" baseline="-5000">
                <a:solidFill>
                  <a:srgbClr val="000000"/>
                </a:solidFill>
                <a:latin typeface="Helvetica Neue"/>
                <a:ea typeface="Helvetica Neue"/>
              </a:rPr>
              <a:t>1,2</a:t>
            </a:r>
            <a:r>
              <a:rPr b="0" lang="en-US" sz="2400" spc="-1" strike="noStrike" baseline="-5000">
                <a:solidFill>
                  <a:srgbClr val="000000"/>
                </a:solidFill>
                <a:latin typeface="Helvetica Neue"/>
                <a:ea typeface="Helvetica Neue"/>
              </a:rPr>
              <a:t>  </a:t>
            </a:r>
            <a:r>
              <a:rPr b="0" lang="en-US" sz="2400" spc="-1" strike="noStrike">
                <a:solidFill>
                  <a:srgbClr val="000000"/>
                </a:solidFill>
                <a:latin typeface="Helvetica Neue"/>
                <a:ea typeface="Helvetica Neue"/>
              </a:rPr>
              <a:t>= number of observed doublets and </a:t>
            </a:r>
            <a:r>
              <a:rPr b="0" i="1" lang="en-US" sz="2400" spc="-1" strike="noStrike">
                <a:solidFill>
                  <a:srgbClr val="000000"/>
                </a:solidFill>
                <a:latin typeface="Helvetica Neue"/>
                <a:ea typeface="Helvetica Neue"/>
              </a:rPr>
              <a:t>μ</a:t>
            </a:r>
            <a:r>
              <a:rPr b="0" i="1" lang="en-US" sz="2400" spc="-1" strike="noStrike" baseline="-25000">
                <a:solidFill>
                  <a:srgbClr val="000000"/>
                </a:solidFill>
                <a:latin typeface="Helvetica Neue"/>
                <a:ea typeface="Helvetica Neue"/>
              </a:rPr>
              <a:t>1</a:t>
            </a:r>
            <a:r>
              <a:rPr b="0" i="1" lang="en-US" sz="2400" spc="-1" strike="noStrike">
                <a:solidFill>
                  <a:srgbClr val="000000"/>
                </a:solidFill>
                <a:latin typeface="Helvetica Neue"/>
                <a:ea typeface="Helvetica Neue"/>
              </a:rPr>
              <a:t>, μ</a:t>
            </a:r>
            <a:r>
              <a:rPr b="0" i="1" lang="en-US" sz="2400" spc="-1" strike="noStrike" baseline="-25000">
                <a:solidFill>
                  <a:srgbClr val="000000"/>
                </a:solidFill>
                <a:latin typeface="Helvetica Neue"/>
                <a:ea typeface="Helvetica Neue"/>
              </a:rPr>
              <a:t>2  </a:t>
            </a:r>
            <a:r>
              <a:rPr b="0" lang="en-US" sz="2400" spc="-1" strike="noStrike">
                <a:solidFill>
                  <a:srgbClr val="000000"/>
                </a:solidFill>
                <a:latin typeface="Helvetica Neue"/>
                <a:ea typeface="Helvetica Neue"/>
              </a:rPr>
              <a:t>= average number of cells of type 1,2. If </a:t>
            </a:r>
            <a:r>
              <a:rPr b="0" i="1" lang="en-US" sz="2400" spc="-1" strike="noStrike">
                <a:solidFill>
                  <a:srgbClr val="000000"/>
                </a:solidFill>
                <a:latin typeface="Helvetica Neue"/>
                <a:ea typeface="Helvetica Neue"/>
              </a:rPr>
              <a:t>M</a:t>
            </a:r>
            <a:r>
              <a:rPr b="0" lang="en-US" sz="2400" spc="-1" strike="noStrike">
                <a:solidFill>
                  <a:srgbClr val="000000"/>
                </a:solidFill>
                <a:latin typeface="Helvetica Neue"/>
                <a:ea typeface="Helvetica Neue"/>
              </a:rPr>
              <a:t> = probability that a droplet with at least one cell contains multiple cells then one can estimate </a:t>
            </a:r>
            <a:r>
              <a:rPr b="0" i="1" lang="en-US" sz="2400" spc="-1" strike="noStrike">
                <a:solidFill>
                  <a:srgbClr val="000000"/>
                </a:solidFill>
                <a:latin typeface="Helvetica Neue"/>
                <a:ea typeface="Helvetica Neue"/>
              </a:rPr>
              <a:t>M</a:t>
            </a:r>
            <a:r>
              <a:rPr b="0" lang="en-US" sz="2400" spc="-1" strike="noStrike">
                <a:solidFill>
                  <a:srgbClr val="000000"/>
                </a:solidFill>
                <a:latin typeface="Helvetica Neue"/>
                <a:ea typeface="Helvetica Neue"/>
              </a:rPr>
              <a:t> by first computing </a:t>
            </a:r>
            <a:r>
              <a:rPr b="0" i="1" lang="en-US" sz="2400" spc="-1" strike="noStrike">
                <a:solidFill>
                  <a:srgbClr val="000000"/>
                </a:solidFill>
                <a:latin typeface="Helvetica Neue"/>
                <a:ea typeface="Helvetica Neue"/>
              </a:rPr>
              <a:t>N </a:t>
            </a:r>
            <a:r>
              <a:rPr b="0" lang="en-US" sz="2400" spc="-1" strike="noStrike">
                <a:solidFill>
                  <a:srgbClr val="000000"/>
                </a:solidFill>
                <a:latin typeface="Helvetica Neue"/>
                <a:ea typeface="Helvetica Neue"/>
              </a:rPr>
              <a:t>as </a:t>
            </a:r>
            <a:br/>
            <a:br/>
            <a:r>
              <a:rPr b="0" lang="en-US" sz="2400" spc="-1" strike="noStrike">
                <a:solidFill>
                  <a:srgbClr val="000000"/>
                </a:solidFill>
                <a:latin typeface="Helvetica Neue"/>
                <a:ea typeface="Helvetica Neue"/>
              </a:rPr>
              <a:t>                       and then</a:t>
            </a:r>
            <a:br/>
            <a:br/>
            <a:br/>
            <a:r>
              <a:rPr b="0" lang="en-US" sz="2400" spc="-1" strike="noStrike">
                <a:solidFill>
                  <a:srgbClr val="000000"/>
                </a:solidFill>
                <a:latin typeface="Helvetica Neue"/>
                <a:ea typeface="Helvetica Neue"/>
              </a:rPr>
              <a:t>                                      ,                                        .</a:t>
            </a:r>
            <a:br/>
            <a:endParaRPr b="0" lang="en-US" sz="2400" spc="-1" strike="noStrike">
              <a:solidFill>
                <a:srgbClr val="000000"/>
              </a:solidFill>
              <a:latin typeface="Helvetica Neue"/>
            </a:endParaRPr>
          </a:p>
          <a:p>
            <a:pPr>
              <a:lnSpc>
                <a:spcPct val="100000"/>
              </a:lnSpc>
              <a:spcBef>
                <a:spcPts val="2401"/>
              </a:spcBef>
            </a:pPr>
            <a:r>
              <a:rPr b="0" lang="en-US" sz="2400" spc="-1" strike="noStrike">
                <a:solidFill>
                  <a:srgbClr val="000000"/>
                </a:solidFill>
                <a:latin typeface="Helvetica Neue"/>
                <a:ea typeface="Helvetica Neue"/>
              </a:rPr>
              <a:t>One then obtains</a:t>
            </a:r>
            <a:endParaRPr b="0" lang="en-US" sz="2400" spc="-1" strike="noStrike">
              <a:solidFill>
                <a:srgbClr val="000000"/>
              </a:solidFill>
              <a:latin typeface="Helvetica Neue"/>
            </a:endParaRPr>
          </a:p>
          <a:p>
            <a:pPr>
              <a:lnSpc>
                <a:spcPct val="100000"/>
              </a:lnSpc>
              <a:spcBef>
                <a:spcPts val="2401"/>
              </a:spcBef>
            </a:pPr>
            <a:endParaRPr b="0" lang="en-US" sz="2400" spc="-1" strike="noStrike">
              <a:solidFill>
                <a:srgbClr val="000000"/>
              </a:solidFill>
              <a:latin typeface="Helvetica Neue"/>
            </a:endParaRPr>
          </a:p>
          <a:p>
            <a:pPr>
              <a:lnSpc>
                <a:spcPct val="100000"/>
              </a:lnSpc>
              <a:spcBef>
                <a:spcPts val="2401"/>
              </a:spcBef>
            </a:pPr>
            <a:br/>
            <a:br/>
            <a:r>
              <a:rPr b="0" lang="en-US" sz="2400" spc="-1" strike="noStrike">
                <a:solidFill>
                  <a:srgbClr val="000000"/>
                </a:solidFill>
                <a:latin typeface="Helvetica Neue"/>
                <a:ea typeface="Helvetica Neue"/>
              </a:rPr>
              <a:t>This calculation is an estimate only of the </a:t>
            </a:r>
            <a:r>
              <a:rPr b="1" lang="en-US" sz="2400" spc="-1" strike="noStrike">
                <a:solidFill>
                  <a:srgbClr val="000000"/>
                </a:solidFill>
                <a:latin typeface="Helvetica Neue"/>
                <a:ea typeface="Helvetica Neue"/>
              </a:rPr>
              <a:t>technical doublet rate</a:t>
            </a:r>
            <a:r>
              <a:rPr b="0" lang="en-US" sz="2400" spc="-1" strike="noStrike">
                <a:solidFill>
                  <a:srgbClr val="000000"/>
                </a:solidFill>
                <a:latin typeface="Helvetica Neue"/>
                <a:ea typeface="Helvetica Neue"/>
              </a:rPr>
              <a:t>.</a:t>
            </a:r>
            <a:endParaRPr b="0" lang="en-US" sz="2400" spc="-1" strike="noStrike">
              <a:solidFill>
                <a:srgbClr val="000000"/>
              </a:solidFill>
              <a:latin typeface="Helvetica Neue"/>
            </a:endParaRPr>
          </a:p>
        </p:txBody>
      </p:sp>
      <p:sp>
        <p:nvSpPr>
          <p:cNvPr id="190" name="CustomShape 3"/>
          <p:cNvSpPr/>
          <p:nvPr/>
        </p:nvSpPr>
        <p:spPr>
          <a:xfrm>
            <a:off x="9436680" y="9383040"/>
            <a:ext cx="3519360" cy="392040"/>
          </a:xfrm>
          <a:prstGeom prst="rect">
            <a:avLst/>
          </a:prstGeom>
          <a:noFill/>
          <a:ln w="12600">
            <a:noFill/>
          </a:ln>
        </p:spPr>
        <p:style>
          <a:lnRef idx="0"/>
          <a:fillRef idx="0"/>
          <a:effectRef idx="0"/>
          <a:fontRef idx="minor"/>
        </p:style>
      </p:sp>
      <p:pic>
        <p:nvPicPr>
          <p:cNvPr id="191" name="Image" descr=""/>
          <p:cNvPicPr/>
          <p:nvPr/>
        </p:nvPicPr>
        <p:blipFill>
          <a:blip r:embed="rId1"/>
          <a:stretch/>
        </p:blipFill>
        <p:spPr>
          <a:xfrm>
            <a:off x="7468200" y="4287960"/>
            <a:ext cx="5202000" cy="4110480"/>
          </a:xfrm>
          <a:prstGeom prst="rect">
            <a:avLst/>
          </a:prstGeom>
          <a:ln w="12600">
            <a:noFill/>
          </a:ln>
        </p:spPr>
      </p:pic>
      <p:pic>
        <p:nvPicPr>
          <p:cNvPr id="192" name="Picture 1" descr=""/>
          <p:cNvPicPr/>
          <p:nvPr/>
        </p:nvPicPr>
        <p:blipFill>
          <a:blip r:embed="rId2"/>
          <a:stretch/>
        </p:blipFill>
        <p:spPr>
          <a:xfrm>
            <a:off x="642960" y="4861800"/>
            <a:ext cx="3182040" cy="1196280"/>
          </a:xfrm>
          <a:prstGeom prst="rect">
            <a:avLst/>
          </a:prstGeom>
          <a:ln>
            <a:noFill/>
          </a:ln>
        </p:spPr>
      </p:pic>
      <p:pic>
        <p:nvPicPr>
          <p:cNvPr id="193" name="Picture 2" descr=""/>
          <p:cNvPicPr/>
          <p:nvPr/>
        </p:nvPicPr>
        <p:blipFill>
          <a:blip r:embed="rId3"/>
          <a:stretch/>
        </p:blipFill>
        <p:spPr>
          <a:xfrm>
            <a:off x="4069440" y="4896360"/>
            <a:ext cx="3154680" cy="1104840"/>
          </a:xfrm>
          <a:prstGeom prst="rect">
            <a:avLst/>
          </a:prstGeom>
          <a:ln>
            <a:noFill/>
          </a:ln>
        </p:spPr>
      </p:pic>
      <p:pic>
        <p:nvPicPr>
          <p:cNvPr id="194" name="Picture 5" descr=""/>
          <p:cNvPicPr/>
          <p:nvPr/>
        </p:nvPicPr>
        <p:blipFill>
          <a:blip r:embed="rId4"/>
          <a:stretch/>
        </p:blipFill>
        <p:spPr>
          <a:xfrm>
            <a:off x="571320" y="3888000"/>
            <a:ext cx="1731240" cy="1021680"/>
          </a:xfrm>
          <a:prstGeom prst="rect">
            <a:avLst/>
          </a:prstGeom>
          <a:ln>
            <a:noFill/>
          </a:ln>
        </p:spPr>
      </p:pic>
      <p:pic>
        <p:nvPicPr>
          <p:cNvPr id="195" name="Picture 7" descr=""/>
          <p:cNvPicPr/>
          <p:nvPr/>
        </p:nvPicPr>
        <p:blipFill>
          <a:blip r:embed="rId5"/>
          <a:stretch/>
        </p:blipFill>
        <p:spPr>
          <a:xfrm>
            <a:off x="571320" y="6815880"/>
            <a:ext cx="4897440" cy="864720"/>
          </a:xfrm>
          <a:prstGeom prst="rect">
            <a:avLst/>
          </a:prstGeom>
          <a:ln>
            <a:noFill/>
          </a:ln>
        </p:spPr>
      </p:pic>
    </p:spTree>
  </p:cSld>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6"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Biological doublets</a:t>
            </a:r>
            <a:endParaRPr b="0" lang="en-US" sz="4200" spc="-1" strike="noStrike">
              <a:solidFill>
                <a:srgbClr val="000000"/>
              </a:solidFill>
              <a:latin typeface="Arial"/>
            </a:endParaRPr>
          </a:p>
        </p:txBody>
      </p:sp>
      <p:sp>
        <p:nvSpPr>
          <p:cNvPr id="197" name="TextShape 2"/>
          <p:cNvSpPr txBox="1"/>
          <p:nvPr/>
        </p:nvSpPr>
        <p:spPr>
          <a:xfrm>
            <a:off x="571680" y="2324160"/>
            <a:ext cx="11861280" cy="6565680"/>
          </a:xfrm>
          <a:prstGeom prst="rect">
            <a:avLst/>
          </a:prstGeom>
          <a:noFill/>
          <a:ln w="12600">
            <a:noFill/>
          </a:ln>
        </p:spPr>
        <p:txBody>
          <a:bodyPr lIns="50760" rIns="50760" tIns="50760" bIns="50760"/>
          <a:p>
            <a:pPr marL="266760" indent="-266400">
              <a:lnSpc>
                <a:spcPct val="100000"/>
              </a:lnSpc>
              <a:spcBef>
                <a:spcPts val="2401"/>
              </a:spcBef>
              <a:buClr>
                <a:srgbClr val="000000"/>
              </a:buClr>
              <a:buFont typeface="Symbol" charset="2"/>
              <a:buChar char=""/>
            </a:pPr>
            <a:r>
              <a:rPr b="1" lang="en-US" sz="3000" spc="-1" strike="noStrike">
                <a:solidFill>
                  <a:srgbClr val="000000"/>
                </a:solidFill>
                <a:latin typeface="Helvetica Neue"/>
                <a:ea typeface="Helvetica Neue"/>
              </a:rPr>
              <a:t>Biological doublets </a:t>
            </a:r>
            <a:r>
              <a:rPr b="0" lang="en-US" sz="3000" spc="-1" strike="noStrike">
                <a:solidFill>
                  <a:srgbClr val="000000"/>
                </a:solidFill>
                <a:latin typeface="Helvetica Neue"/>
                <a:ea typeface="Helvetica Neue"/>
              </a:rPr>
              <a:t>arise when two cells form a discrete unit that does not break apart during disruption to form a suspension.</a:t>
            </a:r>
            <a:endParaRPr b="0" lang="en-US" sz="3000" spc="-1" strike="noStrike">
              <a:solidFill>
                <a:srgbClr val="000000"/>
              </a:solidFill>
              <a:latin typeface="Helvetica Neue"/>
            </a:endParaRPr>
          </a:p>
          <a:p>
            <a:pPr marL="266760" indent="-266400">
              <a:lnSpc>
                <a:spcPct val="100000"/>
              </a:lnSpc>
              <a:spcBef>
                <a:spcPts val="2401"/>
              </a:spcBef>
              <a:buClr>
                <a:srgbClr val="000000"/>
              </a:buClr>
              <a:buFont typeface="Symbol" charset="2"/>
              <a:buChar char=""/>
            </a:pPr>
            <a:r>
              <a:rPr b="0" lang="en-US" sz="3000" spc="-1" strike="noStrike">
                <a:solidFill>
                  <a:srgbClr val="000000"/>
                </a:solidFill>
                <a:latin typeface="Helvetica Neue"/>
                <a:ea typeface="Helvetica Neue"/>
              </a:rPr>
              <a:t>Biological doublets will not be detected via barnyard plots.</a:t>
            </a:r>
            <a:endParaRPr b="0" lang="en-US" sz="3000" spc="-1" strike="noStrike">
              <a:solidFill>
                <a:srgbClr val="000000"/>
              </a:solidFill>
              <a:latin typeface="Helvetica Neue"/>
            </a:endParaRPr>
          </a:p>
          <a:p>
            <a:pPr marL="266760" indent="-266400">
              <a:lnSpc>
                <a:spcPct val="100000"/>
              </a:lnSpc>
              <a:spcBef>
                <a:spcPts val="2401"/>
              </a:spcBef>
              <a:buClr>
                <a:srgbClr val="000000"/>
              </a:buClr>
              <a:buFont typeface="Symbol" charset="2"/>
              <a:buChar char=""/>
            </a:pPr>
            <a:r>
              <a:rPr b="0" lang="en-US" sz="3000" spc="-1" strike="noStrike">
                <a:solidFill>
                  <a:srgbClr val="000000"/>
                </a:solidFill>
                <a:latin typeface="Helvetica Neue"/>
                <a:ea typeface="Helvetica Neue"/>
              </a:rPr>
              <a:t>One approach to avoiding biological doublets is to perform nuclear single-cell RNA-seq:</a:t>
            </a:r>
            <a:br/>
            <a:r>
              <a:rPr b="0" lang="en-US" sz="3000" spc="-1" strike="noStrike" u="sng">
                <a:solidFill>
                  <a:srgbClr val="0000ff"/>
                </a:solidFill>
                <a:uFillTx/>
                <a:latin typeface="Helvetica Neue"/>
                <a:ea typeface="Helvetica Neue"/>
                <a:hlinkClick r:id="rId1"/>
              </a:rPr>
              <a:t>Habib et al. 2017. DOI:</a:t>
            </a:r>
            <a:r>
              <a:rPr b="0" lang="en-US" sz="3000" spc="-1" strike="noStrike" u="sng">
                <a:solidFill>
                  <a:srgbClr val="0000ff"/>
                </a:solidFill>
                <a:uFillTx/>
                <a:latin typeface="Helvetica Neue"/>
                <a:ea typeface="Helvetica Neue"/>
                <a:hlinkClick r:id="rId2"/>
              </a:rPr>
              <a:t>10.1038/nmeth.4407</a:t>
            </a:r>
            <a:endParaRPr b="0" lang="en-US" sz="3000" spc="-1" strike="noStrike">
              <a:solidFill>
                <a:srgbClr val="000000"/>
              </a:solidFill>
              <a:latin typeface="Helvetica Neue"/>
            </a:endParaRPr>
          </a:p>
          <a:p>
            <a:pPr marL="266760" indent="-266400">
              <a:lnSpc>
                <a:spcPct val="100000"/>
              </a:lnSpc>
              <a:spcBef>
                <a:spcPts val="2401"/>
              </a:spcBef>
              <a:buClr>
                <a:srgbClr val="000000"/>
              </a:buClr>
              <a:buFont typeface="Symbol" charset="2"/>
              <a:buChar char=""/>
            </a:pPr>
            <a:r>
              <a:rPr b="0" lang="en-US" sz="3000" spc="-1" strike="noStrike">
                <a:solidFill>
                  <a:srgbClr val="000000"/>
                </a:solidFill>
                <a:latin typeface="Helvetica Neue"/>
                <a:ea typeface="Helvetica Neue"/>
              </a:rPr>
              <a:t>However, biological doublets are not necessarily just a technical nuisance to be avoided. The recent paper </a:t>
            </a:r>
            <a:r>
              <a:rPr b="0" lang="en-US" sz="3000" spc="-1" strike="noStrike" u="sng">
                <a:solidFill>
                  <a:srgbClr val="0000ff"/>
                </a:solidFill>
                <a:uFillTx/>
                <a:latin typeface="Helvetica Neue"/>
                <a:ea typeface="Helvetica Neue"/>
                <a:hlinkClick r:id="rId3"/>
              </a:rPr>
              <a:t>Halpern et al. 2018, DOI:</a:t>
            </a:r>
            <a:r>
              <a:rPr b="0" lang="en-US" sz="3000" spc="-1" strike="noStrike" u="sng">
                <a:solidFill>
                  <a:srgbClr val="0000ff"/>
                </a:solidFill>
                <a:uFillTx/>
                <a:latin typeface="Helvetica Neue"/>
                <a:ea typeface="Helvetica Neue"/>
                <a:hlinkClick r:id="rId4"/>
              </a:rPr>
              <a:t>10.1038/nbt.4231</a:t>
            </a:r>
            <a:r>
              <a:rPr b="0" lang="en-US" sz="3000" spc="-1" strike="noStrike" u="sng">
                <a:solidFill>
                  <a:srgbClr val="0000ff"/>
                </a:solidFill>
                <a:uFillTx/>
                <a:latin typeface="Helvetica Neue"/>
                <a:ea typeface="Helvetica Neue"/>
                <a:hlinkClick r:id="rId5"/>
              </a:rPr>
              <a:t> </a:t>
            </a:r>
            <a:r>
              <a:rPr b="0" lang="en-US" sz="3000" spc="-1" strike="noStrike">
                <a:solidFill>
                  <a:srgbClr val="000000"/>
                </a:solidFill>
                <a:latin typeface="Helvetica Neue"/>
                <a:ea typeface="Helvetica Neue"/>
              </a:rPr>
              <a:t>utilizes biological doublets of hepatocytes and liver endothelial cells to assign tissue coordinates to liver endothelial cells via imputation from their hepatocyte partners.</a:t>
            </a:r>
            <a:endParaRPr b="0" lang="en-US" sz="3000" spc="-1" strike="noStrike">
              <a:solidFill>
                <a:srgbClr val="000000"/>
              </a:solidFill>
              <a:latin typeface="Helvetica Neue"/>
            </a:endParaRPr>
          </a:p>
        </p:txBody>
      </p:sp>
    </p:spTree>
  </p:cSld>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8"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1" lang="en-US" sz="4200" spc="-1" strike="noStrike">
                <a:solidFill>
                  <a:srgbClr val="000000"/>
                </a:solidFill>
                <a:latin typeface="Helvetica Neue"/>
                <a:ea typeface="Helvetica Neue"/>
              </a:rPr>
              <a:t>U</a:t>
            </a:r>
            <a:r>
              <a:rPr b="0" lang="en-US" sz="4200" spc="-1" strike="noStrike">
                <a:solidFill>
                  <a:srgbClr val="000000"/>
                </a:solidFill>
                <a:latin typeface="Helvetica Neue Light"/>
                <a:ea typeface="Helvetica Neue Light"/>
              </a:rPr>
              <a:t>nique </a:t>
            </a:r>
            <a:r>
              <a:rPr b="1" lang="en-US" sz="4200" spc="-1" strike="noStrike">
                <a:solidFill>
                  <a:srgbClr val="000000"/>
                </a:solidFill>
                <a:latin typeface="Helvetica Neue"/>
                <a:ea typeface="Helvetica Neue"/>
              </a:rPr>
              <a:t>M</a:t>
            </a:r>
            <a:r>
              <a:rPr b="0" lang="en-US" sz="4200" spc="-1" strike="noStrike">
                <a:solidFill>
                  <a:srgbClr val="000000"/>
                </a:solidFill>
                <a:latin typeface="Helvetica Neue Light"/>
                <a:ea typeface="Helvetica Neue Light"/>
              </a:rPr>
              <a:t>olecular </a:t>
            </a:r>
            <a:r>
              <a:rPr b="1" lang="en-US" sz="4200" spc="-1" strike="noStrike">
                <a:solidFill>
                  <a:srgbClr val="000000"/>
                </a:solidFill>
                <a:latin typeface="Helvetica Neue"/>
                <a:ea typeface="Helvetica Neue"/>
              </a:rPr>
              <a:t>I</a:t>
            </a:r>
            <a:r>
              <a:rPr b="0" lang="en-US" sz="4200" spc="-1" strike="noStrike">
                <a:solidFill>
                  <a:srgbClr val="000000"/>
                </a:solidFill>
                <a:latin typeface="Helvetica Neue Light"/>
                <a:ea typeface="Helvetica Neue Light"/>
              </a:rPr>
              <a:t>dentifiers (UMIs)</a:t>
            </a:r>
            <a:endParaRPr b="0" lang="en-US" sz="4200" spc="-1" strike="noStrike">
              <a:solidFill>
                <a:srgbClr val="000000"/>
              </a:solidFill>
              <a:latin typeface="Arial"/>
            </a:endParaRPr>
          </a:p>
        </p:txBody>
      </p:sp>
      <p:sp>
        <p:nvSpPr>
          <p:cNvPr id="199" name="TextShape 2"/>
          <p:cNvSpPr txBox="1"/>
          <p:nvPr/>
        </p:nvSpPr>
        <p:spPr>
          <a:xfrm>
            <a:off x="571680" y="2324160"/>
            <a:ext cx="11861280" cy="6565680"/>
          </a:xfrm>
          <a:prstGeom prst="rect">
            <a:avLst/>
          </a:prstGeom>
          <a:noFill/>
          <a:ln w="12600">
            <a:noFill/>
          </a:ln>
        </p:spPr>
        <p:txBody>
          <a:bodyPr lIns="50760" rIns="50760" tIns="50760" bIns="50760"/>
          <a:p>
            <a:pPr marL="266760" indent="-266400">
              <a:lnSpc>
                <a:spcPct val="100000"/>
              </a:lnSpc>
              <a:spcBef>
                <a:spcPts val="2401"/>
              </a:spcBef>
              <a:buClr>
                <a:srgbClr val="000000"/>
              </a:buClr>
              <a:buFont typeface="Symbol" charset="2"/>
              <a:buChar char=""/>
            </a:pPr>
            <a:r>
              <a:rPr b="0" lang="en-US" sz="3000" spc="-1" strike="noStrike">
                <a:solidFill>
                  <a:srgbClr val="000000"/>
                </a:solidFill>
                <a:latin typeface="Helvetica Neue"/>
                <a:ea typeface="Helvetica Neue"/>
              </a:rPr>
              <a:t>Length must determined similarly to the way lengths of barcodes must be determined by the barcode collision rate.</a:t>
            </a:r>
            <a:endParaRPr b="0" lang="en-US" sz="3000" spc="-1" strike="noStrike">
              <a:solidFill>
                <a:srgbClr val="000000"/>
              </a:solidFill>
              <a:latin typeface="Helvetica Neue"/>
            </a:endParaRPr>
          </a:p>
          <a:p>
            <a:pPr marL="266760" indent="-266400">
              <a:lnSpc>
                <a:spcPct val="100000"/>
              </a:lnSpc>
              <a:spcBef>
                <a:spcPts val="2401"/>
              </a:spcBef>
              <a:buClr>
                <a:srgbClr val="000000"/>
              </a:buClr>
              <a:buFont typeface="Symbol" charset="2"/>
              <a:buChar char=""/>
            </a:pPr>
            <a:r>
              <a:rPr b="0" lang="en-US" sz="3000" spc="-1" strike="noStrike">
                <a:solidFill>
                  <a:srgbClr val="000000"/>
                </a:solidFill>
                <a:latin typeface="Helvetica Neue"/>
                <a:ea typeface="Helvetica Neue"/>
              </a:rPr>
              <a:t> “</a:t>
            </a:r>
            <a:r>
              <a:rPr b="0" lang="en-US" sz="3000" spc="-1" strike="noStrike">
                <a:solidFill>
                  <a:srgbClr val="000000"/>
                </a:solidFill>
                <a:latin typeface="Helvetica Neue"/>
                <a:ea typeface="Helvetica Neue"/>
              </a:rPr>
              <a:t>UMI collapsing” refers to the process of using UMIs to avoid double-counting molecules after sequencing.</a:t>
            </a:r>
            <a:endParaRPr b="0" lang="en-US" sz="3000" spc="-1" strike="noStrike">
              <a:solidFill>
                <a:srgbClr val="000000"/>
              </a:solidFill>
              <a:latin typeface="Helvetica Neue"/>
            </a:endParaRPr>
          </a:p>
          <a:p>
            <a:pPr lvl="1" marL="675720" indent="-230760">
              <a:lnSpc>
                <a:spcPct val="100000"/>
              </a:lnSpc>
              <a:spcBef>
                <a:spcPts val="2401"/>
              </a:spcBef>
              <a:buClr>
                <a:srgbClr val="000000"/>
              </a:buClr>
              <a:buFont typeface="Symbol" charset="2"/>
              <a:buChar char=""/>
            </a:pPr>
            <a:r>
              <a:rPr b="0" lang="en-US" sz="2600" spc="-1" strike="noStrike">
                <a:solidFill>
                  <a:srgbClr val="000000"/>
                </a:solidFill>
                <a:latin typeface="Helvetica Neue"/>
                <a:ea typeface="Helvetica Neue"/>
              </a:rPr>
              <a:t>naïve UMI collapsing consists of just counting reads that have the same UMI, cell barcode, and whose cDNAs align to the same location, as a single event.</a:t>
            </a:r>
            <a:endParaRPr b="0" lang="en-US" sz="2600" spc="-1" strike="noStrike">
              <a:solidFill>
                <a:srgbClr val="000000"/>
              </a:solidFill>
              <a:latin typeface="Helvetica Neue"/>
            </a:endParaRPr>
          </a:p>
          <a:p>
            <a:pPr lvl="1" marL="675720" indent="-230760">
              <a:lnSpc>
                <a:spcPct val="100000"/>
              </a:lnSpc>
              <a:spcBef>
                <a:spcPts val="2401"/>
              </a:spcBef>
              <a:buClr>
                <a:srgbClr val="000000"/>
              </a:buClr>
              <a:buFont typeface="Symbol" charset="2"/>
              <a:buChar char=""/>
            </a:pPr>
            <a:r>
              <a:rPr b="0" lang="en-US" sz="2600" spc="-1" strike="noStrike">
                <a:solidFill>
                  <a:srgbClr val="000000"/>
                </a:solidFill>
                <a:latin typeface="Helvetica Neue"/>
                <a:ea typeface="Helvetica Neue"/>
              </a:rPr>
              <a:t>More sophisticated UMI collapsing involves allowing for cases where cDNAs may align to different locations within the same gene. UMI collapsing “with respect to genes” accomodates for PCR artifacts and incomplete gene annotations:</a:t>
            </a:r>
            <a:br/>
            <a:r>
              <a:rPr b="0" lang="en-US" sz="2600" spc="-1" strike="noStrike" u="sng">
                <a:solidFill>
                  <a:srgbClr val="0000ff"/>
                </a:solidFill>
                <a:uFillTx/>
                <a:latin typeface="Helvetica Neue"/>
                <a:ea typeface="Helvetica Neue"/>
                <a:hlinkClick r:id="rId1"/>
              </a:rPr>
              <a:t>Sena</a:t>
            </a:r>
            <a:r>
              <a:rPr b="0" lang="en-US" sz="2600" spc="-1" strike="noStrike" u="sng">
                <a:solidFill>
                  <a:srgbClr val="0000ff"/>
                </a:solidFill>
                <a:uFillTx/>
                <a:latin typeface="Helvetica Neue"/>
                <a:ea typeface="Helvetica Neue"/>
                <a:hlinkClick r:id="rId2"/>
              </a:rPr>
              <a:t> et al. 2018. DOI:</a:t>
            </a:r>
            <a:r>
              <a:rPr b="0" lang="en-US" sz="2600" spc="-1" strike="noStrike" u="sng">
                <a:solidFill>
                  <a:srgbClr val="0000ff"/>
                </a:solidFill>
                <a:uFillTx/>
                <a:latin typeface="Helvetica Neue"/>
                <a:ea typeface="Helvetica Neue"/>
                <a:hlinkClick r:id="rId3"/>
              </a:rPr>
              <a:t>10.1038/s41598-018-31064-7</a:t>
            </a:r>
            <a:endParaRPr b="0" lang="en-US" sz="2600" spc="-1" strike="noStrike">
              <a:solidFill>
                <a:srgbClr val="000000"/>
              </a:solidFill>
              <a:latin typeface="Helvetica Neue"/>
            </a:endParaRPr>
          </a:p>
        </p:txBody>
      </p:sp>
    </p:spTree>
  </p:cSld>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0"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Sensitivity is measured by </a:t>
            </a:r>
            <a:r>
              <a:rPr b="0" i="1" lang="en-US" sz="4200" spc="-1" strike="noStrike">
                <a:solidFill>
                  <a:srgbClr val="000000"/>
                </a:solidFill>
                <a:latin typeface="Helvetica Neue Light"/>
                <a:ea typeface="Helvetica Neue Light"/>
              </a:rPr>
              <a:t>two</a:t>
            </a:r>
            <a:r>
              <a:rPr b="0" lang="en-US" sz="4200" spc="-1" strike="noStrike">
                <a:solidFill>
                  <a:srgbClr val="000000"/>
                </a:solidFill>
                <a:latin typeface="Helvetica Neue Light"/>
                <a:ea typeface="Helvetica Neue Light"/>
              </a:rPr>
              <a:t> parameters</a:t>
            </a:r>
            <a:endParaRPr b="0" lang="en-US" sz="4200" spc="-1" strike="noStrike">
              <a:solidFill>
                <a:srgbClr val="000000"/>
              </a:solidFill>
              <a:latin typeface="Arial"/>
            </a:endParaRPr>
          </a:p>
        </p:txBody>
      </p:sp>
      <p:pic>
        <p:nvPicPr>
          <p:cNvPr id="201" name="best_plot.png" descr=""/>
          <p:cNvPicPr/>
          <p:nvPr/>
        </p:nvPicPr>
        <p:blipFill>
          <a:blip r:embed="rId1"/>
          <a:stretch/>
        </p:blipFill>
        <p:spPr>
          <a:xfrm>
            <a:off x="969840" y="2239920"/>
            <a:ext cx="11064600" cy="7073640"/>
          </a:xfrm>
          <a:prstGeom prst="rect">
            <a:avLst/>
          </a:prstGeom>
          <a:ln w="12600">
            <a:noFill/>
          </a:ln>
        </p:spPr>
      </p:pic>
      <p:sp>
        <p:nvSpPr>
          <p:cNvPr id="202" name="CustomShape 2"/>
          <p:cNvSpPr/>
          <p:nvPr/>
        </p:nvSpPr>
        <p:spPr>
          <a:xfrm>
            <a:off x="5893200" y="9366480"/>
            <a:ext cx="6791400" cy="392040"/>
          </a:xfrm>
          <a:prstGeom prst="rect">
            <a:avLst/>
          </a:prstGeom>
          <a:noFill/>
          <a:ln w="12600">
            <a:noFill/>
          </a:ln>
        </p:spPr>
        <p:style>
          <a:lnRef idx="0"/>
          <a:fillRef idx="0"/>
          <a:effectRef idx="0"/>
          <a:fontRef idx="minor"/>
        </p:style>
        <p:txBody>
          <a:bodyPr wrap="none" lIns="50760" rIns="50760" tIns="50760" bIns="50760" anchor="ctr"/>
          <a:p>
            <a:pPr>
              <a:lnSpc>
                <a:spcPct val="100000"/>
              </a:lnSpc>
            </a:pPr>
            <a:r>
              <a:rPr b="0" lang="en-US" sz="1600" spc="-1" strike="noStrike">
                <a:solidFill>
                  <a:srgbClr val="000000"/>
                </a:solidFill>
                <a:latin typeface="Arial"/>
                <a:ea typeface="Arial"/>
              </a:rPr>
              <a:t>Analysis of data from from </a:t>
            </a:r>
            <a:r>
              <a:rPr b="0" lang="en-US" sz="1600" spc="-1" strike="noStrike" u="sng">
                <a:solidFill>
                  <a:srgbClr val="0000ff"/>
                </a:solidFill>
                <a:uFillTx/>
                <a:latin typeface="Arial"/>
                <a:ea typeface="Arial"/>
                <a:hlinkClick r:id="rId2"/>
              </a:rPr>
              <a:t>Svensson</a:t>
            </a:r>
            <a:r>
              <a:rPr b="0" lang="en-US" sz="1600" spc="-1" strike="noStrike" u="sng">
                <a:solidFill>
                  <a:srgbClr val="0000ff"/>
                </a:solidFill>
                <a:uFillTx/>
                <a:latin typeface="Arial"/>
                <a:ea typeface="Arial"/>
                <a:hlinkClick r:id="rId3"/>
              </a:rPr>
              <a:t> et al. 2017</a:t>
            </a:r>
            <a:r>
              <a:rPr b="0" lang="en-US" sz="1600" spc="-1" strike="noStrike" u="sng">
                <a:solidFill>
                  <a:srgbClr val="0000ff"/>
                </a:solidFill>
                <a:uFillTx/>
                <a:latin typeface="Arial"/>
                <a:ea typeface="Arial"/>
                <a:hlinkClick r:id="rId4"/>
              </a:rPr>
              <a:t>. </a:t>
            </a:r>
            <a:r>
              <a:rPr b="0" lang="en-US" sz="1600" spc="-1" strike="noStrike" u="sng">
                <a:solidFill>
                  <a:srgbClr val="0000ff"/>
                </a:solidFill>
                <a:uFillTx/>
                <a:latin typeface="Arial"/>
                <a:ea typeface="Arial"/>
                <a:hlinkClick r:id="rId5"/>
              </a:rPr>
              <a:t>DOI:10.1038/nmeth.4220</a:t>
            </a:r>
            <a:endParaRPr b="0" lang="en-US" sz="1600" spc="-1" strike="noStrike">
              <a:latin typeface="Arial"/>
            </a:endParaRPr>
          </a:p>
        </p:txBody>
      </p:sp>
      <p:sp>
        <p:nvSpPr>
          <p:cNvPr id="203" name="CustomShape 3"/>
          <p:cNvSpPr/>
          <p:nvPr/>
        </p:nvSpPr>
        <p:spPr>
          <a:xfrm flipH="1">
            <a:off x="1353960" y="1727280"/>
            <a:ext cx="355320" cy="1794600"/>
          </a:xfrm>
          <a:custGeom>
            <a:avLst/>
            <a:gdLst/>
            <a:ahLst/>
            <a:rect l="l" t="t" r="r" b="b"/>
            <a:pathLst>
              <a:path w="21600" h="21600">
                <a:moveTo>
                  <a:pt x="0" y="0"/>
                </a:moveTo>
                <a:lnTo>
                  <a:pt x="21600" y="21600"/>
                </a:lnTo>
              </a:path>
            </a:pathLst>
          </a:custGeom>
          <a:noFill/>
          <a:ln w="12600">
            <a:solidFill>
              <a:srgbClr val="ababab"/>
            </a:solidFill>
            <a:miter/>
            <a:tailEnd len="med" type="triangle" w="med"/>
          </a:ln>
        </p:spPr>
        <p:style>
          <a:lnRef idx="0"/>
          <a:fillRef idx="0"/>
          <a:effectRef idx="0"/>
          <a:fontRef idx="minor"/>
        </p:style>
      </p:sp>
    </p:spTree>
  </p:cSld>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4"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Example: inDrops performance</a:t>
            </a:r>
            <a:endParaRPr b="0" lang="en-US" sz="4200" spc="-1" strike="noStrike">
              <a:solidFill>
                <a:srgbClr val="000000"/>
              </a:solidFill>
              <a:latin typeface="Arial"/>
            </a:endParaRPr>
          </a:p>
        </p:txBody>
      </p:sp>
      <p:sp>
        <p:nvSpPr>
          <p:cNvPr id="205" name="TextShape 2"/>
          <p:cNvSpPr txBox="1"/>
          <p:nvPr/>
        </p:nvSpPr>
        <p:spPr>
          <a:xfrm>
            <a:off x="571680" y="2324160"/>
            <a:ext cx="11861280" cy="6565680"/>
          </a:xfrm>
          <a:prstGeom prst="rect">
            <a:avLst/>
          </a:prstGeom>
          <a:noFill/>
          <a:ln w="12600">
            <a:noFill/>
          </a:ln>
        </p:spPr>
        <p:txBody>
          <a:bodyPr lIns="50760" rIns="50760" tIns="50760" bIns="50760">
            <a:normAutofit/>
          </a:bodyPr>
          <a:p>
            <a:pPr marL="208080" indent="-207720">
              <a:lnSpc>
                <a:spcPct val="100000"/>
              </a:lnSpc>
              <a:spcBef>
                <a:spcPts val="1800"/>
              </a:spcBef>
              <a:buClr>
                <a:srgbClr val="000000"/>
              </a:buClr>
              <a:buFont typeface="Symbol" charset="2"/>
              <a:buChar char=""/>
            </a:pPr>
            <a:r>
              <a:rPr b="1" i="1" lang="en-US" sz="2400" spc="-1" strike="noStrike">
                <a:solidFill>
                  <a:srgbClr val="000000"/>
                </a:solidFill>
                <a:latin typeface="Helvetica Neue"/>
                <a:ea typeface="Helvetica Neue"/>
              </a:rPr>
              <a:t>Universal</a:t>
            </a:r>
            <a:r>
              <a:rPr b="0" lang="en-US" sz="2400" spc="-1" strike="noStrike">
                <a:solidFill>
                  <a:srgbClr val="000000"/>
                </a:solidFill>
                <a:latin typeface="Helvetica Neue"/>
                <a:ea typeface="Helvetica Neue"/>
              </a:rPr>
              <a:t> in terms of cell size, type and state.</a:t>
            </a:r>
            <a:endParaRPr b="0" lang="en-US" sz="2400" spc="-1" strike="noStrike">
              <a:solidFill>
                <a:srgbClr val="000000"/>
              </a:solidFill>
              <a:latin typeface="Helvetica Neue"/>
            </a:endParaRPr>
          </a:p>
          <a:p>
            <a:pPr marL="208080" indent="-207720">
              <a:lnSpc>
                <a:spcPct val="100000"/>
              </a:lnSpc>
              <a:spcBef>
                <a:spcPts val="1800"/>
              </a:spcBef>
              <a:buClr>
                <a:srgbClr val="000000"/>
              </a:buClr>
              <a:buFont typeface="Symbol" charset="2"/>
              <a:buChar char=""/>
            </a:pPr>
            <a:r>
              <a:rPr b="1" i="1" lang="en-US" sz="2400" spc="-1" strike="noStrike">
                <a:solidFill>
                  <a:srgbClr val="000000"/>
                </a:solidFill>
                <a:latin typeface="Helvetica Neue"/>
                <a:ea typeface="Helvetica Neue"/>
              </a:rPr>
              <a:t>In situ</a:t>
            </a:r>
            <a:r>
              <a:rPr b="0" lang="en-US" sz="2400" spc="-1" strike="noStrike">
                <a:solidFill>
                  <a:srgbClr val="000000"/>
                </a:solidFill>
                <a:latin typeface="Helvetica Neue"/>
                <a:ea typeface="Helvetica Neue"/>
              </a:rPr>
              <a:t> measurements.</a:t>
            </a:r>
            <a:endParaRPr b="0" lang="en-US" sz="2400" spc="-1" strike="noStrike">
              <a:solidFill>
                <a:srgbClr val="000000"/>
              </a:solidFill>
              <a:latin typeface="Helvetica Neue"/>
            </a:endParaRPr>
          </a:p>
          <a:p>
            <a:pPr marL="208080" indent="-207720">
              <a:lnSpc>
                <a:spcPct val="100000"/>
              </a:lnSpc>
              <a:spcBef>
                <a:spcPts val="1800"/>
              </a:spcBef>
              <a:buClr>
                <a:srgbClr val="ff2600"/>
              </a:buClr>
              <a:buFont typeface="Symbol" charset="2"/>
              <a:buChar char=""/>
            </a:pPr>
            <a:r>
              <a:rPr b="0" lang="en-US" sz="2400" spc="-1" strike="noStrike">
                <a:solidFill>
                  <a:srgbClr val="ff2600"/>
                </a:solidFill>
                <a:latin typeface="Helvetica Neue"/>
                <a:ea typeface="Helvetica Neue"/>
              </a:rPr>
              <a:t>No </a:t>
            </a:r>
            <a:r>
              <a:rPr b="1" i="1" lang="en-US" sz="2400" spc="-1" strike="noStrike">
                <a:solidFill>
                  <a:srgbClr val="ff2600"/>
                </a:solidFill>
                <a:latin typeface="Helvetica Neue"/>
                <a:ea typeface="Helvetica Neue"/>
              </a:rPr>
              <a:t>minimum input</a:t>
            </a:r>
            <a:r>
              <a:rPr b="0" lang="en-US" sz="2400" spc="-1" strike="noStrike">
                <a:solidFill>
                  <a:srgbClr val="ff2600"/>
                </a:solidFill>
                <a:latin typeface="Helvetica Neue"/>
                <a:ea typeface="Helvetica Neue"/>
              </a:rPr>
              <a:t> of number of cells to be assayed.</a:t>
            </a:r>
            <a:endParaRPr b="0" lang="en-US" sz="2400" spc="-1" strike="noStrike">
              <a:solidFill>
                <a:srgbClr val="000000"/>
              </a:solidFill>
              <a:latin typeface="Helvetica Neue"/>
            </a:endParaRPr>
          </a:p>
          <a:p>
            <a:pPr marL="208080" indent="-207720">
              <a:lnSpc>
                <a:spcPct val="100000"/>
              </a:lnSpc>
              <a:spcBef>
                <a:spcPts val="1800"/>
              </a:spcBef>
              <a:buClr>
                <a:srgbClr val="0433ff"/>
              </a:buClr>
              <a:buFont typeface="Symbol" charset="2"/>
              <a:buChar char=""/>
            </a:pPr>
            <a:r>
              <a:rPr b="0" lang="en-US" sz="2400" spc="-1" strike="noStrike">
                <a:solidFill>
                  <a:srgbClr val="0433ff"/>
                </a:solidFill>
                <a:latin typeface="Helvetica Neue"/>
                <a:ea typeface="Helvetica Neue"/>
              </a:rPr>
              <a:t>Every cell is assayed, i.e.100% </a:t>
            </a:r>
            <a:r>
              <a:rPr b="1" i="1" lang="en-US" sz="2400" spc="-1" strike="noStrike">
                <a:solidFill>
                  <a:srgbClr val="0433ff"/>
                </a:solidFill>
                <a:latin typeface="Helvetica Neue"/>
                <a:ea typeface="Helvetica Neue"/>
              </a:rPr>
              <a:t>capture rate</a:t>
            </a:r>
            <a:r>
              <a:rPr b="0" lang="en-US" sz="2400" spc="-1" strike="noStrike">
                <a:solidFill>
                  <a:srgbClr val="0433ff"/>
                </a:solidFill>
                <a:latin typeface="Helvetica Neue"/>
                <a:ea typeface="Helvetica Neue"/>
              </a:rPr>
              <a:t>.</a:t>
            </a:r>
            <a:endParaRPr b="0" lang="en-US" sz="2400" spc="-1" strike="noStrike">
              <a:solidFill>
                <a:srgbClr val="000000"/>
              </a:solidFill>
              <a:latin typeface="Helvetica Neue"/>
            </a:endParaRPr>
          </a:p>
          <a:p>
            <a:pPr marL="208080" indent="-207720">
              <a:lnSpc>
                <a:spcPct val="100000"/>
              </a:lnSpc>
              <a:spcBef>
                <a:spcPts val="1800"/>
              </a:spcBef>
              <a:buClr>
                <a:srgbClr val="000000"/>
              </a:buClr>
              <a:buFont typeface="Symbol" charset="2"/>
              <a:buChar char=""/>
            </a:pPr>
            <a:r>
              <a:rPr b="0" lang="en-US" sz="2400" spc="-1" strike="noStrike">
                <a:solidFill>
                  <a:srgbClr val="000000"/>
                </a:solidFill>
                <a:latin typeface="Helvetica Neue"/>
                <a:ea typeface="Helvetica Neue"/>
              </a:rPr>
              <a:t>Every transcript in every cell is detected, i.e.100% </a:t>
            </a:r>
            <a:r>
              <a:rPr b="1" i="1" lang="en-US" sz="2400" spc="-1" strike="noStrike">
                <a:solidFill>
                  <a:srgbClr val="000000"/>
                </a:solidFill>
                <a:latin typeface="Helvetica Neue"/>
                <a:ea typeface="Helvetica Neue"/>
              </a:rPr>
              <a:t>sensitivity</a:t>
            </a:r>
            <a:r>
              <a:rPr b="0" lang="en-US" sz="2400" spc="-1" strike="noStrike">
                <a:solidFill>
                  <a:srgbClr val="000000"/>
                </a:solidFill>
                <a:latin typeface="Helvetica Neue"/>
                <a:ea typeface="Helvetica Neue"/>
              </a:rPr>
              <a:t>.</a:t>
            </a:r>
            <a:endParaRPr b="0" lang="en-US" sz="2400" spc="-1" strike="noStrike">
              <a:solidFill>
                <a:srgbClr val="000000"/>
              </a:solidFill>
              <a:latin typeface="Helvetica Neue"/>
            </a:endParaRPr>
          </a:p>
          <a:p>
            <a:pPr marL="208080" indent="-207720">
              <a:lnSpc>
                <a:spcPct val="100000"/>
              </a:lnSpc>
              <a:spcBef>
                <a:spcPts val="1800"/>
              </a:spcBef>
              <a:buClr>
                <a:srgbClr val="ff2600"/>
              </a:buClr>
              <a:buFont typeface="Symbol" charset="2"/>
              <a:buChar char=""/>
            </a:pPr>
            <a:r>
              <a:rPr b="0" lang="en-US" sz="2400" spc="-1" strike="noStrike">
                <a:solidFill>
                  <a:srgbClr val="ff2600"/>
                </a:solidFill>
                <a:latin typeface="Helvetica Neue"/>
                <a:ea typeface="Helvetica Neue"/>
              </a:rPr>
              <a:t>Every transcript is identified by its </a:t>
            </a:r>
            <a:r>
              <a:rPr b="1" i="1" lang="en-US" sz="2400" spc="-1" strike="noStrike">
                <a:solidFill>
                  <a:srgbClr val="ff2600"/>
                </a:solidFill>
                <a:latin typeface="Helvetica Neue"/>
                <a:ea typeface="Helvetica Neue"/>
              </a:rPr>
              <a:t>full-length sequence</a:t>
            </a:r>
            <a:r>
              <a:rPr b="0" lang="en-US" sz="2400" spc="-1" strike="noStrike">
                <a:solidFill>
                  <a:srgbClr val="ff2600"/>
                </a:solidFill>
                <a:latin typeface="Helvetica Neue"/>
                <a:ea typeface="Helvetica Neue"/>
              </a:rPr>
              <a:t>.</a:t>
            </a:r>
            <a:endParaRPr b="0" lang="en-US" sz="2400" spc="-1" strike="noStrike">
              <a:solidFill>
                <a:srgbClr val="000000"/>
              </a:solidFill>
              <a:latin typeface="Helvetica Neue"/>
            </a:endParaRPr>
          </a:p>
          <a:p>
            <a:pPr marL="208080" indent="-207720">
              <a:lnSpc>
                <a:spcPct val="100000"/>
              </a:lnSpc>
              <a:spcBef>
                <a:spcPts val="1800"/>
              </a:spcBef>
              <a:buClr>
                <a:srgbClr val="ff9300"/>
              </a:buClr>
              <a:buFont typeface="Symbol" charset="2"/>
              <a:buChar char=""/>
            </a:pPr>
            <a:r>
              <a:rPr b="0" lang="en-US" sz="2400" spc="-1" strike="noStrike">
                <a:solidFill>
                  <a:srgbClr val="ff9300"/>
                </a:solidFill>
                <a:latin typeface="Helvetica Neue"/>
                <a:ea typeface="Helvetica Neue"/>
              </a:rPr>
              <a:t>Transcripts are assigned correctly to cells, e.g. no </a:t>
            </a:r>
            <a:r>
              <a:rPr b="1" i="1" lang="en-US" sz="2400" spc="-1" strike="noStrike">
                <a:solidFill>
                  <a:srgbClr val="ff9300"/>
                </a:solidFill>
                <a:latin typeface="Helvetica Neue"/>
                <a:ea typeface="Helvetica Neue"/>
              </a:rPr>
              <a:t>doublets</a:t>
            </a:r>
            <a:r>
              <a:rPr b="0" i="1" lang="en-US" sz="2400" spc="-1" strike="noStrike">
                <a:solidFill>
                  <a:srgbClr val="ff9300"/>
                </a:solidFill>
                <a:latin typeface="Helvetica Neue"/>
                <a:ea typeface="Helvetica Neue"/>
              </a:rPr>
              <a:t>.</a:t>
            </a:r>
            <a:endParaRPr b="0" lang="en-US" sz="2400" spc="-1" strike="noStrike">
              <a:solidFill>
                <a:srgbClr val="000000"/>
              </a:solidFill>
              <a:latin typeface="Helvetica Neue"/>
            </a:endParaRPr>
          </a:p>
          <a:p>
            <a:pPr marL="208080" indent="-207720">
              <a:lnSpc>
                <a:spcPct val="100000"/>
              </a:lnSpc>
              <a:spcBef>
                <a:spcPts val="1800"/>
              </a:spcBef>
              <a:buClr>
                <a:srgbClr val="000000"/>
              </a:buClr>
              <a:buFont typeface="Symbol" charset="2"/>
              <a:buChar char=""/>
            </a:pPr>
            <a:r>
              <a:rPr b="0" lang="en-US" sz="2400" spc="-1" strike="noStrike">
                <a:solidFill>
                  <a:srgbClr val="000000"/>
                </a:solidFill>
                <a:latin typeface="Helvetica Neue"/>
                <a:ea typeface="Helvetica Neue"/>
              </a:rPr>
              <a:t>Additional </a:t>
            </a:r>
            <a:r>
              <a:rPr b="1" i="1" lang="en-US" sz="2400" spc="-1" strike="noStrike">
                <a:solidFill>
                  <a:srgbClr val="000000"/>
                </a:solidFill>
                <a:latin typeface="Helvetica Neue"/>
                <a:ea typeface="Helvetica Neue"/>
              </a:rPr>
              <a:t>multimodal</a:t>
            </a:r>
            <a:r>
              <a:rPr b="0" i="1" lang="en-US" sz="2400" spc="-1" strike="noStrike">
                <a:solidFill>
                  <a:srgbClr val="000000"/>
                </a:solidFill>
                <a:latin typeface="Helvetica Neue"/>
                <a:ea typeface="Helvetica Neue"/>
              </a:rPr>
              <a:t> measurements.</a:t>
            </a:r>
            <a:endParaRPr b="0" lang="en-US" sz="2400" spc="-1" strike="noStrike">
              <a:solidFill>
                <a:srgbClr val="000000"/>
              </a:solidFill>
              <a:latin typeface="Helvetica Neue"/>
            </a:endParaRPr>
          </a:p>
          <a:p>
            <a:pPr marL="208080" indent="-207720">
              <a:lnSpc>
                <a:spcPct val="100000"/>
              </a:lnSpc>
              <a:spcBef>
                <a:spcPts val="1800"/>
              </a:spcBef>
              <a:buClr>
                <a:srgbClr val="0433ff"/>
              </a:buClr>
              <a:buFont typeface="Symbol" charset="2"/>
              <a:buChar char=""/>
            </a:pPr>
            <a:r>
              <a:rPr b="1" i="1" lang="en-US" sz="2400" spc="-1" strike="noStrike">
                <a:solidFill>
                  <a:srgbClr val="0433ff"/>
                </a:solidFill>
                <a:latin typeface="Helvetica Neue"/>
                <a:ea typeface="Helvetica Neue"/>
              </a:rPr>
              <a:t>Cost</a:t>
            </a:r>
            <a:r>
              <a:rPr b="0" lang="en-US" sz="2400" spc="-1" strike="noStrike">
                <a:solidFill>
                  <a:srgbClr val="0433ff"/>
                </a:solidFill>
                <a:latin typeface="Helvetica Neue"/>
                <a:ea typeface="Helvetica Neue"/>
              </a:rPr>
              <a:t> effective per cell.</a:t>
            </a:r>
            <a:endParaRPr b="0" lang="en-US" sz="2400" spc="-1" strike="noStrike">
              <a:solidFill>
                <a:srgbClr val="000000"/>
              </a:solidFill>
              <a:latin typeface="Helvetica Neue"/>
            </a:endParaRPr>
          </a:p>
          <a:p>
            <a:pPr marL="208080" indent="-207720">
              <a:lnSpc>
                <a:spcPct val="100000"/>
              </a:lnSpc>
              <a:spcBef>
                <a:spcPts val="1800"/>
              </a:spcBef>
              <a:buClr>
                <a:srgbClr val="ff2600"/>
              </a:buClr>
              <a:buFont typeface="Symbol" charset="2"/>
              <a:buChar char=""/>
            </a:pPr>
            <a:r>
              <a:rPr b="1" i="1" lang="en-US" sz="2400" spc="-1" strike="noStrike">
                <a:solidFill>
                  <a:srgbClr val="ff2600"/>
                </a:solidFill>
                <a:latin typeface="Helvetica Neue"/>
                <a:ea typeface="Helvetica Neue"/>
              </a:rPr>
              <a:t>Easy</a:t>
            </a:r>
            <a:r>
              <a:rPr b="0" lang="en-US" sz="2400" spc="-1" strike="noStrike">
                <a:solidFill>
                  <a:srgbClr val="ff2600"/>
                </a:solidFill>
                <a:latin typeface="Helvetica Neue"/>
                <a:ea typeface="Helvetica Neue"/>
              </a:rPr>
              <a:t> to use.</a:t>
            </a:r>
            <a:endParaRPr b="0" lang="en-US" sz="2400" spc="-1" strike="noStrike">
              <a:solidFill>
                <a:srgbClr val="000000"/>
              </a:solidFill>
              <a:latin typeface="Helvetica Neue"/>
            </a:endParaRPr>
          </a:p>
          <a:p>
            <a:pPr marL="208080" indent="-207720">
              <a:lnSpc>
                <a:spcPct val="100000"/>
              </a:lnSpc>
              <a:spcBef>
                <a:spcPts val="1800"/>
              </a:spcBef>
              <a:buClr>
                <a:srgbClr val="0433ff"/>
              </a:buClr>
              <a:buFont typeface="Symbol" charset="2"/>
              <a:buChar char=""/>
            </a:pPr>
            <a:r>
              <a:rPr b="1" i="1" lang="en-US" sz="2400" spc="-1" strike="noStrike">
                <a:solidFill>
                  <a:srgbClr val="0433ff"/>
                </a:solidFill>
                <a:latin typeface="Helvetica Neue"/>
                <a:ea typeface="Helvetica Neue"/>
              </a:rPr>
              <a:t>Open source</a:t>
            </a:r>
            <a:r>
              <a:rPr b="0" lang="en-US" sz="2400" spc="-1" strike="noStrike">
                <a:solidFill>
                  <a:srgbClr val="0433ff"/>
                </a:solidFill>
                <a:latin typeface="Helvetica Neue"/>
                <a:ea typeface="Helvetica Neue"/>
              </a:rPr>
              <a:t>.</a:t>
            </a:r>
            <a:endParaRPr b="0" lang="en-US" sz="2400" spc="-1" strike="noStrike">
              <a:solidFill>
                <a:srgbClr val="000000"/>
              </a:solidFill>
              <a:latin typeface="Helvetica Neue"/>
            </a:endParaRPr>
          </a:p>
        </p:txBody>
      </p:sp>
      <p:sp>
        <p:nvSpPr>
          <p:cNvPr id="206" name="CustomShape 3"/>
          <p:cNvSpPr/>
          <p:nvPr/>
        </p:nvSpPr>
        <p:spPr>
          <a:xfrm>
            <a:off x="11104560" y="7621920"/>
            <a:ext cx="1803600" cy="1931040"/>
          </a:xfrm>
          <a:prstGeom prst="rect">
            <a:avLst/>
          </a:prstGeom>
          <a:noFill/>
          <a:ln w="12600">
            <a:noFill/>
          </a:ln>
        </p:spPr>
        <p:style>
          <a:lnRef idx="0"/>
          <a:fillRef idx="0"/>
          <a:effectRef idx="0"/>
          <a:fontRef idx="minor"/>
        </p:style>
        <p:txBody>
          <a:bodyPr wrap="none" lIns="50760" rIns="50760" tIns="50760" bIns="50760" anchor="ctr"/>
          <a:p>
            <a:pPr>
              <a:lnSpc>
                <a:spcPct val="100000"/>
              </a:lnSpc>
            </a:pPr>
            <a:r>
              <a:rPr b="1" i="1" lang="en-US" sz="2400" spc="-1" strike="noStrike">
                <a:solidFill>
                  <a:srgbClr val="0000ff"/>
                </a:solidFill>
                <a:latin typeface="Helvetica Neue"/>
                <a:ea typeface="Arial"/>
              </a:rPr>
              <a:t>*Positive</a:t>
            </a:r>
            <a:endParaRPr b="0" lang="en-US" sz="2400" spc="-1" strike="noStrike">
              <a:latin typeface="Arial"/>
            </a:endParaRPr>
          </a:p>
          <a:p>
            <a:pPr>
              <a:lnSpc>
                <a:spcPct val="100000"/>
              </a:lnSpc>
            </a:pPr>
            <a:endParaRPr b="0" lang="en-US" sz="2400" spc="-1" strike="noStrike">
              <a:latin typeface="Arial"/>
            </a:endParaRPr>
          </a:p>
          <a:p>
            <a:pPr>
              <a:lnSpc>
                <a:spcPct val="100000"/>
              </a:lnSpc>
            </a:pPr>
            <a:r>
              <a:rPr b="1" i="1" lang="en-US" sz="2400" spc="-1" strike="noStrike">
                <a:solidFill>
                  <a:srgbClr val="ffc000"/>
                </a:solidFill>
                <a:latin typeface="Helvetica Neue"/>
                <a:ea typeface="Arial"/>
              </a:rPr>
              <a:t>*Ok</a:t>
            </a:r>
            <a:endParaRPr b="0" lang="en-US" sz="2400" spc="-1" strike="noStrike">
              <a:latin typeface="Arial"/>
            </a:endParaRPr>
          </a:p>
          <a:p>
            <a:pPr>
              <a:lnSpc>
                <a:spcPct val="100000"/>
              </a:lnSpc>
            </a:pPr>
            <a:endParaRPr b="0" lang="en-US" sz="2400" spc="-1" strike="noStrike">
              <a:latin typeface="Arial"/>
            </a:endParaRPr>
          </a:p>
          <a:p>
            <a:pPr>
              <a:lnSpc>
                <a:spcPct val="100000"/>
              </a:lnSpc>
            </a:pPr>
            <a:r>
              <a:rPr b="1" i="1" lang="en-US" sz="2400" spc="-1" strike="noStrike">
                <a:solidFill>
                  <a:srgbClr val="ff0000"/>
                </a:solidFill>
                <a:latin typeface="Helvetica Neue"/>
                <a:ea typeface="Arial"/>
              </a:rPr>
              <a:t>*Negative</a:t>
            </a:r>
            <a:endParaRPr b="0" lang="en-US" sz="2400" spc="-1" strike="noStrike">
              <a:latin typeface="Arial"/>
            </a:endParaRPr>
          </a:p>
        </p:txBody>
      </p:sp>
    </p:spTree>
  </p:cSld>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7"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Summary of droplet technologies</a:t>
            </a:r>
            <a:endParaRPr b="0" lang="en-US" sz="4200" spc="-1" strike="noStrike">
              <a:solidFill>
                <a:srgbClr val="000000"/>
              </a:solidFill>
              <a:latin typeface="Arial"/>
            </a:endParaRPr>
          </a:p>
        </p:txBody>
      </p:sp>
      <p:sp>
        <p:nvSpPr>
          <p:cNvPr id="208" name="CustomShape 2"/>
          <p:cNvSpPr/>
          <p:nvPr/>
        </p:nvSpPr>
        <p:spPr>
          <a:xfrm>
            <a:off x="8359560" y="9407160"/>
            <a:ext cx="4605840" cy="375120"/>
          </a:xfrm>
          <a:prstGeom prst="rect">
            <a:avLst/>
          </a:prstGeom>
          <a:noFill/>
          <a:ln w="12600">
            <a:noFill/>
          </a:ln>
        </p:spPr>
        <p:style>
          <a:lnRef idx="0"/>
          <a:fillRef idx="0"/>
          <a:effectRef idx="0"/>
          <a:fontRef idx="minor"/>
        </p:style>
      </p:sp>
      <p:pic>
        <p:nvPicPr>
          <p:cNvPr id="209" name="Picture 2" descr=""/>
          <p:cNvPicPr/>
          <p:nvPr/>
        </p:nvPicPr>
        <p:blipFill>
          <a:blip r:embed="rId1"/>
          <a:stretch/>
        </p:blipFill>
        <p:spPr>
          <a:xfrm>
            <a:off x="2183040" y="2072520"/>
            <a:ext cx="8534160" cy="7350480"/>
          </a:xfrm>
          <a:prstGeom prst="rect">
            <a:avLst/>
          </a:prstGeom>
          <a:ln>
            <a:noFill/>
          </a:ln>
        </p:spPr>
      </p:pic>
    </p:spTree>
  </p:cSld>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9" name="Picture 1" descr=""/>
          <p:cNvPicPr/>
          <p:nvPr/>
        </p:nvPicPr>
        <p:blipFill>
          <a:blip r:embed="rId1"/>
          <a:stretch/>
        </p:blipFill>
        <p:spPr>
          <a:xfrm>
            <a:off x="0" y="2481120"/>
            <a:ext cx="13004280" cy="6370560"/>
          </a:xfrm>
          <a:prstGeom prst="rect">
            <a:avLst/>
          </a:prstGeom>
          <a:ln>
            <a:noFill/>
          </a:ln>
        </p:spPr>
      </p:pic>
      <p:sp>
        <p:nvSpPr>
          <p:cNvPr id="90"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A decade of single-cell RNA-seq</a:t>
            </a:r>
            <a:endParaRPr b="0" lang="en-US" sz="4200" spc="-1" strike="noStrike">
              <a:solidFill>
                <a:srgbClr val="000000"/>
              </a:solidFill>
              <a:latin typeface="Arial"/>
            </a:endParaRPr>
          </a:p>
        </p:txBody>
      </p:sp>
      <p:sp>
        <p:nvSpPr>
          <p:cNvPr id="91" name="CustomShape 2"/>
          <p:cNvSpPr/>
          <p:nvPr/>
        </p:nvSpPr>
        <p:spPr>
          <a:xfrm>
            <a:off x="8325360" y="9383040"/>
            <a:ext cx="4676400" cy="392040"/>
          </a:xfrm>
          <a:prstGeom prst="rect">
            <a:avLst/>
          </a:prstGeom>
          <a:noFill/>
          <a:ln w="12600">
            <a:noFill/>
          </a:ln>
        </p:spPr>
        <p:style>
          <a:lnRef idx="0"/>
          <a:fillRef idx="0"/>
          <a:effectRef idx="0"/>
          <a:fontRef idx="minor"/>
        </p:style>
      </p:sp>
    </p:spTree>
  </p:cSld>
  <p:timing>
    <p:tnLst>
      <p:par>
        <p:cTn id="5" dur="indefinite" restart="never" nodeType="tmRoot">
          <p:childTnLst>
            <p:seq>
              <p:cTn id="6" dur="indefinite" nodeType="mainSeq"/>
              <p:prevCondLst>
                <p:cond delay="0" evt="onPrev">
                  <p:tgtEl>
                    <p:sldTgt/>
                  </p:tgtEl>
                </p:cond>
              </p:prevCondLst>
              <p:nextCondLst>
                <p:cond delay="0" evt="onNext">
                  <p:tgtEl>
                    <p:sldTgt/>
                  </p:tgtEl>
                </p:cond>
              </p:nextCondLst>
            </p:seq>
          </p:childTnLst>
        </p:cTn>
      </p:par>
    </p:tnLst>
  </p:timing>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0"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Technical details matter when choosing a system</a:t>
            </a:r>
            <a:endParaRPr b="0" lang="en-US" sz="4200" spc="-1" strike="noStrike">
              <a:solidFill>
                <a:srgbClr val="000000"/>
              </a:solidFill>
              <a:latin typeface="Arial"/>
            </a:endParaRPr>
          </a:p>
        </p:txBody>
      </p:sp>
      <p:sp>
        <p:nvSpPr>
          <p:cNvPr id="211" name="CustomShape 2"/>
          <p:cNvSpPr/>
          <p:nvPr/>
        </p:nvSpPr>
        <p:spPr>
          <a:xfrm>
            <a:off x="8359560" y="9407160"/>
            <a:ext cx="4605840" cy="375120"/>
          </a:xfrm>
          <a:prstGeom prst="rect">
            <a:avLst/>
          </a:prstGeom>
          <a:noFill/>
          <a:ln w="12600">
            <a:noFill/>
          </a:ln>
        </p:spPr>
        <p:style>
          <a:lnRef idx="0"/>
          <a:fillRef idx="0"/>
          <a:effectRef idx="0"/>
          <a:fontRef idx="minor"/>
        </p:style>
      </p:sp>
      <p:pic>
        <p:nvPicPr>
          <p:cNvPr id="212" name="Picture 2" descr=""/>
          <p:cNvPicPr/>
          <p:nvPr/>
        </p:nvPicPr>
        <p:blipFill>
          <a:blip r:embed="rId1"/>
          <a:srcRect l="13008" t="42796" r="15866" b="6996"/>
          <a:stretch/>
        </p:blipFill>
        <p:spPr>
          <a:xfrm>
            <a:off x="2095920" y="2583720"/>
            <a:ext cx="8812800" cy="6220080"/>
          </a:xfrm>
          <a:prstGeom prst="rect">
            <a:avLst/>
          </a:prstGeom>
          <a:ln>
            <a:noFill/>
          </a:ln>
        </p:spPr>
      </p:pic>
    </p:spTree>
  </p:cSld>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3"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Examples of related technology developments</a:t>
            </a:r>
            <a:endParaRPr b="0" lang="en-US" sz="4200" spc="-1" strike="noStrike">
              <a:solidFill>
                <a:srgbClr val="000000"/>
              </a:solidFill>
              <a:latin typeface="Arial"/>
            </a:endParaRPr>
          </a:p>
        </p:txBody>
      </p:sp>
      <p:sp>
        <p:nvSpPr>
          <p:cNvPr id="214" name="TextShape 2"/>
          <p:cNvSpPr txBox="1"/>
          <p:nvPr/>
        </p:nvSpPr>
        <p:spPr>
          <a:xfrm>
            <a:off x="571680" y="2324160"/>
            <a:ext cx="11861280" cy="7242840"/>
          </a:xfrm>
          <a:prstGeom prst="rect">
            <a:avLst/>
          </a:prstGeom>
          <a:noFill/>
          <a:ln w="12600">
            <a:noFill/>
          </a:ln>
        </p:spPr>
        <p:txBody>
          <a:bodyPr lIns="50760" rIns="50760" tIns="50760" bIns="50760">
            <a:normAutofit/>
          </a:bodyPr>
          <a:p>
            <a:pPr marL="266760" indent="-266400">
              <a:lnSpc>
                <a:spcPct val="100000"/>
              </a:lnSpc>
              <a:spcBef>
                <a:spcPts val="2401"/>
              </a:spcBef>
              <a:buClr>
                <a:srgbClr val="000000"/>
              </a:buClr>
              <a:buFont typeface="Symbol" charset="2"/>
              <a:buChar char=""/>
            </a:pPr>
            <a:r>
              <a:rPr b="0" lang="en-US" sz="3000" spc="-1" strike="noStrike">
                <a:solidFill>
                  <a:srgbClr val="000000"/>
                </a:solidFill>
                <a:latin typeface="Helvetica Neue"/>
                <a:ea typeface="Helvetica Neue"/>
              </a:rPr>
              <a:t>Multimodal assays.</a:t>
            </a:r>
            <a:endParaRPr b="0" lang="en-US" sz="3000" spc="-1" strike="noStrike">
              <a:solidFill>
                <a:srgbClr val="000000"/>
              </a:solidFill>
              <a:latin typeface="Helvetica Neue"/>
            </a:endParaRPr>
          </a:p>
          <a:p>
            <a:pPr lvl="1" marL="711360" indent="-266400">
              <a:lnSpc>
                <a:spcPct val="100000"/>
              </a:lnSpc>
              <a:spcBef>
                <a:spcPts val="2401"/>
              </a:spcBef>
              <a:buClr>
                <a:srgbClr val="000000"/>
              </a:buClr>
              <a:buFont typeface="Symbol" charset="2"/>
              <a:buChar char=""/>
            </a:pPr>
            <a:r>
              <a:rPr b="1" lang="en-US" sz="2600" spc="-1" strike="noStrike">
                <a:solidFill>
                  <a:srgbClr val="000000"/>
                </a:solidFill>
                <a:latin typeface="Helvetica Neue"/>
                <a:ea typeface="Helvetica Neue"/>
              </a:rPr>
              <a:t>Patch-seq</a:t>
            </a:r>
            <a:r>
              <a:rPr b="0" lang="en-US" sz="2600" spc="-1" strike="noStrike">
                <a:solidFill>
                  <a:srgbClr val="000000"/>
                </a:solidFill>
                <a:latin typeface="Helvetica Neue"/>
                <a:ea typeface="Helvetica Neue"/>
              </a:rPr>
              <a:t>: </a:t>
            </a:r>
            <a:r>
              <a:rPr b="0" lang="en-US" sz="2600" spc="-1" strike="noStrike" u="sng">
                <a:solidFill>
                  <a:srgbClr val="0000ff"/>
                </a:solidFill>
                <a:uFillTx/>
                <a:latin typeface="Helvetica Neue"/>
                <a:ea typeface="Helvetica Neue"/>
                <a:hlinkClick r:id="rId1"/>
              </a:rPr>
              <a:t>Cadwell</a:t>
            </a:r>
            <a:r>
              <a:rPr b="0" lang="en-US" sz="2600" spc="-1" strike="noStrike" u="sng">
                <a:solidFill>
                  <a:srgbClr val="0000ff"/>
                </a:solidFill>
                <a:uFillTx/>
                <a:latin typeface="Helvetica Neue"/>
                <a:ea typeface="Helvetica Neue"/>
                <a:hlinkClick r:id="rId2"/>
              </a:rPr>
              <a:t> et al. 2015. DOI:10.1038/nbt.3445</a:t>
            </a:r>
            <a:endParaRPr b="0" lang="en-US" sz="2600" spc="-1" strike="noStrike">
              <a:solidFill>
                <a:srgbClr val="000000"/>
              </a:solidFill>
              <a:latin typeface="Helvetica Neue"/>
            </a:endParaRPr>
          </a:p>
          <a:p>
            <a:pPr lvl="1" marL="711360" indent="-266400">
              <a:lnSpc>
                <a:spcPct val="100000"/>
              </a:lnSpc>
              <a:spcBef>
                <a:spcPts val="2401"/>
              </a:spcBef>
              <a:buClr>
                <a:srgbClr val="000000"/>
              </a:buClr>
              <a:buFont typeface="Symbol" charset="2"/>
              <a:buChar char=""/>
            </a:pPr>
            <a:r>
              <a:rPr b="1" lang="en-US" sz="2600" spc="-1" strike="noStrike">
                <a:solidFill>
                  <a:srgbClr val="000000"/>
                </a:solidFill>
                <a:latin typeface="Helvetica Neue"/>
                <a:ea typeface="Helvetica Neue"/>
              </a:rPr>
              <a:t>sci-CAR</a:t>
            </a:r>
            <a:r>
              <a:rPr b="0" lang="en-US" sz="2600" spc="-1" strike="noStrike">
                <a:solidFill>
                  <a:srgbClr val="000000"/>
                </a:solidFill>
                <a:latin typeface="Helvetica Neue"/>
                <a:ea typeface="Helvetica Neue"/>
              </a:rPr>
              <a:t>: </a:t>
            </a:r>
            <a:r>
              <a:rPr b="0" lang="en-US" sz="2600" spc="-1" strike="noStrike" u="sng">
                <a:solidFill>
                  <a:srgbClr val="0000ff"/>
                </a:solidFill>
                <a:uFillTx/>
                <a:latin typeface="Helvetica Neue"/>
                <a:ea typeface="Helvetica Neue"/>
                <a:hlinkClick r:id="rId3"/>
              </a:rPr>
              <a:t>Cao et al. 2018. DOI:</a:t>
            </a:r>
            <a:r>
              <a:rPr b="0" lang="en-US" sz="2600" spc="-1" strike="noStrike" u="sng">
                <a:solidFill>
                  <a:srgbClr val="0000ff"/>
                </a:solidFill>
                <a:uFillTx/>
                <a:latin typeface="Helvetica Neue"/>
                <a:ea typeface="Helvetica Neue"/>
                <a:hlinkClick r:id="rId4"/>
              </a:rPr>
              <a:t>10.1126/science.aau0730</a:t>
            </a:r>
            <a:endParaRPr b="0" lang="en-US" sz="2600" spc="-1" strike="noStrike">
              <a:solidFill>
                <a:srgbClr val="000000"/>
              </a:solidFill>
              <a:latin typeface="Helvetica Neue"/>
            </a:endParaRPr>
          </a:p>
          <a:p>
            <a:pPr marL="266760" indent="-266400">
              <a:lnSpc>
                <a:spcPct val="100000"/>
              </a:lnSpc>
              <a:spcBef>
                <a:spcPts val="2401"/>
              </a:spcBef>
              <a:buClr>
                <a:srgbClr val="000000"/>
              </a:buClr>
              <a:buFont typeface="Symbol" charset="2"/>
              <a:buChar char=""/>
            </a:pPr>
            <a:r>
              <a:rPr b="0" lang="en-US" sz="3000" spc="-1" strike="noStrike">
                <a:solidFill>
                  <a:srgbClr val="000000"/>
                </a:solidFill>
                <a:latin typeface="Helvetica Neue"/>
                <a:ea typeface="Helvetica Neue"/>
              </a:rPr>
              <a:t>Multiplexing of samples.</a:t>
            </a:r>
            <a:endParaRPr b="0" lang="en-US" sz="3000" spc="-1" strike="noStrike">
              <a:solidFill>
                <a:srgbClr val="000000"/>
              </a:solidFill>
              <a:latin typeface="Helvetica Neue"/>
            </a:endParaRPr>
          </a:p>
          <a:p>
            <a:pPr lvl="1" marL="711360" indent="-266400">
              <a:lnSpc>
                <a:spcPct val="100000"/>
              </a:lnSpc>
              <a:spcBef>
                <a:spcPts val="2401"/>
              </a:spcBef>
              <a:buClr>
                <a:srgbClr val="000000"/>
              </a:buClr>
              <a:buFont typeface="Symbol" charset="2"/>
              <a:buChar char=""/>
            </a:pPr>
            <a:r>
              <a:rPr b="1" lang="en-US" sz="2600" spc="-1" strike="noStrike">
                <a:solidFill>
                  <a:srgbClr val="000000"/>
                </a:solidFill>
                <a:latin typeface="Helvetica Neue"/>
                <a:ea typeface="Helvetica Neue"/>
              </a:rPr>
              <a:t>Cell hashing</a:t>
            </a:r>
            <a:r>
              <a:rPr b="0" lang="en-US" sz="2600" spc="-1" strike="noStrike">
                <a:solidFill>
                  <a:srgbClr val="000000"/>
                </a:solidFill>
                <a:latin typeface="Helvetica Neue"/>
                <a:ea typeface="Helvetica Neue"/>
              </a:rPr>
              <a:t>: </a:t>
            </a:r>
            <a:r>
              <a:rPr b="0" lang="en-US" sz="2600" spc="-1" strike="noStrike" u="sng">
                <a:solidFill>
                  <a:srgbClr val="0000ff"/>
                </a:solidFill>
                <a:uFillTx/>
                <a:latin typeface="Helvetica Neue"/>
                <a:ea typeface="Helvetica Neue"/>
                <a:hlinkClick r:id="rId5"/>
              </a:rPr>
              <a:t>Stoeckius</a:t>
            </a:r>
            <a:r>
              <a:rPr b="0" lang="en-US" sz="2600" spc="-1" strike="noStrike" u="sng">
                <a:solidFill>
                  <a:srgbClr val="0000ff"/>
                </a:solidFill>
                <a:uFillTx/>
                <a:latin typeface="Helvetica Neue"/>
                <a:ea typeface="Helvetica Neue"/>
                <a:hlinkClick r:id="rId6"/>
              </a:rPr>
              <a:t> et al. 2018. DOI:</a:t>
            </a:r>
            <a:r>
              <a:rPr b="0" lang="en-US" sz="2600" spc="-1" strike="noStrike" u="sng">
                <a:solidFill>
                  <a:srgbClr val="0000ff"/>
                </a:solidFill>
                <a:uFillTx/>
                <a:latin typeface="Helvetica Neue"/>
                <a:ea typeface="Helvetica Neue"/>
                <a:hlinkClick r:id="rId7"/>
              </a:rPr>
              <a:t>10.1186/s13059-018-1603-1</a:t>
            </a:r>
            <a:endParaRPr b="0" lang="en-US" sz="2600" spc="-1" strike="noStrike">
              <a:solidFill>
                <a:srgbClr val="000000"/>
              </a:solidFill>
              <a:latin typeface="Helvetica Neue"/>
            </a:endParaRPr>
          </a:p>
          <a:p>
            <a:pPr lvl="1" marL="711360" indent="-266400">
              <a:lnSpc>
                <a:spcPct val="100000"/>
              </a:lnSpc>
              <a:spcBef>
                <a:spcPts val="2401"/>
              </a:spcBef>
              <a:buClr>
                <a:srgbClr val="000000"/>
              </a:buClr>
              <a:buFont typeface="Symbol" charset="2"/>
              <a:buChar char=""/>
            </a:pPr>
            <a:r>
              <a:rPr b="1" lang="en-US" sz="2600" spc="-1" strike="noStrike">
                <a:solidFill>
                  <a:srgbClr val="000000"/>
                </a:solidFill>
                <a:latin typeface="Helvetica Neue"/>
                <a:ea typeface="Helvetica Neue"/>
              </a:rPr>
              <a:t>Click tags</a:t>
            </a:r>
            <a:r>
              <a:rPr b="0" lang="en-US" sz="2600" spc="-1" strike="noStrike">
                <a:solidFill>
                  <a:srgbClr val="000000"/>
                </a:solidFill>
                <a:latin typeface="Helvetica Neue"/>
                <a:ea typeface="Helvetica Neue"/>
              </a:rPr>
              <a:t>: </a:t>
            </a:r>
            <a:r>
              <a:rPr b="0" lang="en-US" sz="2600" spc="-1" strike="noStrike" u="sng">
                <a:solidFill>
                  <a:srgbClr val="0000ff"/>
                </a:solidFill>
                <a:uFillTx/>
                <a:latin typeface="Helvetica Neue"/>
                <a:ea typeface="Helvetica Neue"/>
                <a:hlinkClick r:id="rId8"/>
              </a:rPr>
              <a:t>Gehring</a:t>
            </a:r>
            <a:r>
              <a:rPr b="0" lang="en-US" sz="2600" spc="-1" strike="noStrike" u="sng">
                <a:solidFill>
                  <a:srgbClr val="0000ff"/>
                </a:solidFill>
                <a:uFillTx/>
                <a:latin typeface="Helvetica Neue"/>
                <a:ea typeface="Helvetica Neue"/>
                <a:hlinkClick r:id="rId9"/>
              </a:rPr>
              <a:t> et al. 2018. DOI:</a:t>
            </a:r>
            <a:r>
              <a:rPr b="0" lang="en-US" sz="2600" spc="-1" strike="noStrike" u="sng">
                <a:solidFill>
                  <a:srgbClr val="0000ff"/>
                </a:solidFill>
                <a:uFillTx/>
                <a:latin typeface="Helvetica Neue"/>
                <a:ea typeface="Helvetica Neue"/>
                <a:hlinkClick r:id="rId10"/>
              </a:rPr>
              <a:t>10.1101/315333</a:t>
            </a:r>
            <a:endParaRPr b="0" lang="en-US" sz="2600" spc="-1" strike="noStrike">
              <a:solidFill>
                <a:srgbClr val="000000"/>
              </a:solidFill>
              <a:latin typeface="Helvetica Neue"/>
            </a:endParaRPr>
          </a:p>
          <a:p>
            <a:pPr marL="266760" indent="-266400">
              <a:lnSpc>
                <a:spcPct val="100000"/>
              </a:lnSpc>
              <a:spcBef>
                <a:spcPts val="2401"/>
              </a:spcBef>
              <a:buClr>
                <a:srgbClr val="000000"/>
              </a:buClr>
              <a:buFont typeface="Symbol" charset="2"/>
              <a:buChar char=""/>
            </a:pPr>
            <a:r>
              <a:rPr b="0" lang="en-US" sz="3000" spc="-1" strike="noStrike">
                <a:solidFill>
                  <a:srgbClr val="000000"/>
                </a:solidFill>
                <a:latin typeface="Helvetica Neue"/>
                <a:ea typeface="Helvetica Neue"/>
              </a:rPr>
              <a:t>Spatial single-cell technologies.</a:t>
            </a:r>
            <a:endParaRPr b="0" lang="en-US" sz="3000" spc="-1" strike="noStrike">
              <a:solidFill>
                <a:srgbClr val="000000"/>
              </a:solidFill>
              <a:latin typeface="Helvetica Neue"/>
            </a:endParaRPr>
          </a:p>
          <a:p>
            <a:pPr lvl="1" marL="711360" indent="-266400">
              <a:lnSpc>
                <a:spcPct val="100000"/>
              </a:lnSpc>
              <a:spcBef>
                <a:spcPts val="2401"/>
              </a:spcBef>
              <a:buClr>
                <a:srgbClr val="000000"/>
              </a:buClr>
              <a:buFont typeface="Symbol" charset="2"/>
              <a:buChar char=""/>
            </a:pPr>
            <a:r>
              <a:rPr b="1" lang="en-US" sz="2600" spc="-1" strike="noStrike">
                <a:solidFill>
                  <a:srgbClr val="000000"/>
                </a:solidFill>
                <a:latin typeface="Helvetica Neue"/>
                <a:ea typeface="Helvetica Neue"/>
              </a:rPr>
              <a:t>seqFISH</a:t>
            </a:r>
            <a:r>
              <a:rPr b="0" lang="en-US" sz="2600" spc="-1" strike="noStrike">
                <a:solidFill>
                  <a:srgbClr val="000000"/>
                </a:solidFill>
                <a:latin typeface="Helvetica Neue"/>
                <a:ea typeface="Helvetica Neue"/>
              </a:rPr>
              <a:t>: </a:t>
            </a:r>
            <a:r>
              <a:rPr b="0" lang="en-US" sz="2600" spc="-1" strike="noStrike" u="sng">
                <a:solidFill>
                  <a:srgbClr val="0000ff"/>
                </a:solidFill>
                <a:uFillTx/>
                <a:latin typeface="Helvetica Neue"/>
                <a:ea typeface="Helvetica Neue"/>
                <a:hlinkClick r:id="rId11"/>
              </a:rPr>
              <a:t>Lubeck et al. 2014. DOI:</a:t>
            </a:r>
            <a:r>
              <a:rPr b="0" lang="en-US" sz="2600" spc="-1" strike="noStrike" u="sng">
                <a:solidFill>
                  <a:srgbClr val="0000ff"/>
                </a:solidFill>
                <a:uFillTx/>
                <a:latin typeface="Helvetica Neue"/>
                <a:ea typeface="Helvetica Neue"/>
                <a:hlinkClick r:id="rId12"/>
              </a:rPr>
              <a:t>10.1038/nmeth.2892</a:t>
            </a:r>
            <a:endParaRPr b="0" lang="en-US" sz="2600" spc="-1" strike="noStrike">
              <a:solidFill>
                <a:srgbClr val="000000"/>
              </a:solidFill>
              <a:latin typeface="Helvetica Neue"/>
            </a:endParaRPr>
          </a:p>
          <a:p>
            <a:pPr lvl="1" marL="711360" indent="-266400">
              <a:lnSpc>
                <a:spcPct val="100000"/>
              </a:lnSpc>
              <a:spcBef>
                <a:spcPts val="2401"/>
              </a:spcBef>
              <a:buClr>
                <a:srgbClr val="000000"/>
              </a:buClr>
              <a:buFont typeface="Symbol" charset="2"/>
              <a:buChar char=""/>
            </a:pPr>
            <a:r>
              <a:rPr b="1" lang="en-US" sz="2600" spc="-1" strike="noStrike">
                <a:solidFill>
                  <a:srgbClr val="000000"/>
                </a:solidFill>
                <a:latin typeface="Helvetica Neue"/>
                <a:ea typeface="Helvetica Neue"/>
              </a:rPr>
              <a:t>MERFISH</a:t>
            </a:r>
            <a:r>
              <a:rPr b="0" lang="en-US" sz="2600" spc="-1" strike="noStrike">
                <a:solidFill>
                  <a:srgbClr val="000000"/>
                </a:solidFill>
                <a:latin typeface="Helvetica Neue"/>
                <a:ea typeface="Helvetica Neue"/>
              </a:rPr>
              <a:t>: </a:t>
            </a:r>
            <a:r>
              <a:rPr b="0" lang="en-US" sz="2600" spc="-1" strike="noStrike" u="sng">
                <a:solidFill>
                  <a:srgbClr val="0000ff"/>
                </a:solidFill>
                <a:uFillTx/>
                <a:latin typeface="Helvetica Neue"/>
                <a:ea typeface="Helvetica Neue"/>
                <a:hlinkClick r:id="rId13"/>
              </a:rPr>
              <a:t>Chen et al. 2015. DOI:</a:t>
            </a:r>
            <a:r>
              <a:rPr b="0" lang="en-US" sz="2600" spc="-1" strike="noStrike" u="sng">
                <a:solidFill>
                  <a:srgbClr val="0000ff"/>
                </a:solidFill>
                <a:uFillTx/>
                <a:latin typeface="Helvetica Neue"/>
                <a:ea typeface="Helvetica Neue"/>
                <a:hlinkClick r:id="rId14"/>
              </a:rPr>
              <a:t>10.1126/science.aaa6090</a:t>
            </a:r>
            <a:endParaRPr b="0" lang="en-US" sz="2600" spc="-1" strike="noStrike">
              <a:solidFill>
                <a:srgbClr val="000000"/>
              </a:solidFill>
              <a:latin typeface="Helvetica Neue"/>
            </a:endParaRPr>
          </a:p>
          <a:p>
            <a:pPr marL="266760" indent="-266400">
              <a:lnSpc>
                <a:spcPct val="100000"/>
              </a:lnSpc>
              <a:spcBef>
                <a:spcPts val="2401"/>
              </a:spcBef>
              <a:buClr>
                <a:srgbClr val="000000"/>
              </a:buClr>
              <a:buFont typeface="Symbol" charset="2"/>
              <a:buChar char=""/>
            </a:pPr>
            <a:r>
              <a:rPr b="0" lang="en-US" sz="3000" spc="-1" strike="noStrike" u="sng">
                <a:solidFill>
                  <a:srgbClr val="0000ff"/>
                </a:solidFill>
                <a:uFillTx/>
                <a:latin typeface="Helvetica Neue"/>
                <a:ea typeface="Helvetica Neue"/>
                <a:hlinkClick r:id="rId15"/>
              </a:rPr>
              <a:t>Packer and Trapnell 2018. DOI:</a:t>
            </a:r>
            <a:r>
              <a:rPr b="0" lang="en-US" sz="3000" spc="-1" strike="noStrike" u="sng">
                <a:solidFill>
                  <a:srgbClr val="0000ff"/>
                </a:solidFill>
                <a:uFillTx/>
                <a:latin typeface="Helvetica Neue"/>
                <a:ea typeface="Helvetica Neue"/>
                <a:hlinkClick r:id="rId16"/>
              </a:rPr>
              <a:t>10.1016/j.tig.2018.06.001</a:t>
            </a:r>
            <a:endParaRPr b="0" lang="en-US" sz="3000" spc="-1" strike="noStrike">
              <a:solidFill>
                <a:srgbClr val="000000"/>
              </a:solidFill>
              <a:latin typeface="Helvetica Neue"/>
            </a:endParaRPr>
          </a:p>
        </p:txBody>
      </p:sp>
    </p:spTree>
  </p:cSld>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2"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Popular single-cell RNA-seq protocols</a:t>
            </a:r>
            <a:endParaRPr b="0" lang="en-US" sz="4200" spc="-1" strike="noStrike">
              <a:solidFill>
                <a:srgbClr val="000000"/>
              </a:solidFill>
              <a:latin typeface="Arial"/>
            </a:endParaRPr>
          </a:p>
        </p:txBody>
      </p:sp>
      <p:sp>
        <p:nvSpPr>
          <p:cNvPr id="93" name="CustomShape 2"/>
          <p:cNvSpPr/>
          <p:nvPr/>
        </p:nvSpPr>
        <p:spPr>
          <a:xfrm>
            <a:off x="6833880" y="9401760"/>
            <a:ext cx="6104160" cy="392040"/>
          </a:xfrm>
          <a:prstGeom prst="rect">
            <a:avLst/>
          </a:prstGeom>
          <a:noFill/>
          <a:ln w="12600">
            <a:noFill/>
          </a:ln>
        </p:spPr>
        <p:style>
          <a:lnRef idx="0"/>
          <a:fillRef idx="0"/>
          <a:effectRef idx="0"/>
          <a:fontRef idx="minor"/>
        </p:style>
      </p:sp>
      <p:pic>
        <p:nvPicPr>
          <p:cNvPr id="94" name="Picture 2" descr=""/>
          <p:cNvPicPr/>
          <p:nvPr/>
        </p:nvPicPr>
        <p:blipFill>
          <a:blip r:embed="rId1"/>
          <a:stretch/>
        </p:blipFill>
        <p:spPr>
          <a:xfrm>
            <a:off x="603000" y="2040840"/>
            <a:ext cx="11829960" cy="7288560"/>
          </a:xfrm>
          <a:prstGeom prst="rect">
            <a:avLst/>
          </a:prstGeom>
          <a:ln>
            <a:noFill/>
          </a:ln>
        </p:spPr>
      </p:pic>
    </p:spTree>
  </p:cSld>
  <p:timing>
    <p:tnLst>
      <p:par>
        <p:cTn id="7" dur="indefinite" restart="never" nodeType="tmRoot">
          <p:childTnLst>
            <p:seq>
              <p:cTn id="8" dur="indefinite"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95" name="Image" descr=""/>
          <p:cNvPicPr/>
          <p:nvPr/>
        </p:nvPicPr>
        <p:blipFill>
          <a:blip r:embed="rId1"/>
          <a:stretch/>
        </p:blipFill>
        <p:spPr>
          <a:xfrm>
            <a:off x="4751640" y="2058120"/>
            <a:ext cx="4343040" cy="6629040"/>
          </a:xfrm>
          <a:prstGeom prst="rect">
            <a:avLst/>
          </a:prstGeom>
          <a:ln w="12600">
            <a:noFill/>
          </a:ln>
        </p:spPr>
      </p:pic>
      <p:sp>
        <p:nvSpPr>
          <p:cNvPr id="96"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Physical separation of cells in wells</a:t>
            </a:r>
            <a:endParaRPr b="0" lang="en-US" sz="4200" spc="-1" strike="noStrike">
              <a:solidFill>
                <a:srgbClr val="000000"/>
              </a:solidFill>
              <a:latin typeface="Arial"/>
            </a:endParaRPr>
          </a:p>
        </p:txBody>
      </p:sp>
      <p:sp>
        <p:nvSpPr>
          <p:cNvPr id="97" name="CustomShape 2"/>
          <p:cNvSpPr/>
          <p:nvPr/>
        </p:nvSpPr>
        <p:spPr>
          <a:xfrm>
            <a:off x="8217000" y="9383040"/>
            <a:ext cx="4729320" cy="392040"/>
          </a:xfrm>
          <a:prstGeom prst="rect">
            <a:avLst/>
          </a:prstGeom>
          <a:noFill/>
          <a:ln w="12600">
            <a:noFill/>
          </a:ln>
        </p:spPr>
        <p:style>
          <a:lnRef idx="0"/>
          <a:fillRef idx="0"/>
          <a:effectRef idx="0"/>
          <a:fontRef idx="minor"/>
        </p:style>
      </p:sp>
      <p:grpSp>
        <p:nvGrpSpPr>
          <p:cNvPr id="98" name="Group 3"/>
          <p:cNvGrpSpPr/>
          <p:nvPr/>
        </p:nvGrpSpPr>
        <p:grpSpPr>
          <a:xfrm>
            <a:off x="1837080" y="3996000"/>
            <a:ext cx="2598480" cy="3149280"/>
            <a:chOff x="1837080" y="3996000"/>
            <a:chExt cx="2598480" cy="3149280"/>
          </a:xfrm>
        </p:grpSpPr>
        <p:pic>
          <p:nvPicPr>
            <p:cNvPr id="99" name="Image" descr=""/>
            <p:cNvPicPr/>
            <p:nvPr/>
          </p:nvPicPr>
          <p:blipFill>
            <a:blip r:embed="rId2"/>
            <a:srcRect l="0" t="0" r="12180" b="0"/>
            <a:stretch/>
          </p:blipFill>
          <p:spPr>
            <a:xfrm>
              <a:off x="2595600" y="3996000"/>
              <a:ext cx="1839960" cy="3149280"/>
            </a:xfrm>
            <a:prstGeom prst="rect">
              <a:avLst/>
            </a:prstGeom>
            <a:ln w="12600">
              <a:noFill/>
            </a:ln>
          </p:spPr>
        </p:pic>
        <p:sp>
          <p:nvSpPr>
            <p:cNvPr id="100" name="CustomShape 4"/>
            <p:cNvSpPr/>
            <p:nvPr/>
          </p:nvSpPr>
          <p:spPr>
            <a:xfrm>
              <a:off x="1837080" y="5505480"/>
              <a:ext cx="1269720" cy="1639800"/>
            </a:xfrm>
            <a:prstGeom prst="rect">
              <a:avLst/>
            </a:prstGeom>
            <a:solidFill>
              <a:srgbClr val="ffffff"/>
            </a:solidFill>
            <a:ln w="12600">
              <a:noFill/>
            </a:ln>
          </p:spPr>
          <p:style>
            <a:lnRef idx="0"/>
            <a:fillRef idx="0"/>
            <a:effectRef idx="0"/>
            <a:fontRef idx="minor"/>
          </p:style>
        </p:sp>
      </p:grpSp>
      <p:sp>
        <p:nvSpPr>
          <p:cNvPr id="101" name="CustomShape 5"/>
          <p:cNvSpPr/>
          <p:nvPr/>
        </p:nvSpPr>
        <p:spPr>
          <a:xfrm>
            <a:off x="3136320" y="6876720"/>
            <a:ext cx="1269720" cy="1639800"/>
          </a:xfrm>
          <a:prstGeom prst="rect">
            <a:avLst/>
          </a:prstGeom>
          <a:solidFill>
            <a:srgbClr val="ffffff"/>
          </a:solidFill>
          <a:ln w="12600">
            <a:noFill/>
          </a:ln>
        </p:spPr>
        <p:style>
          <a:lnRef idx="0"/>
          <a:fillRef idx="0"/>
          <a:effectRef idx="0"/>
          <a:fontRef idx="minor"/>
        </p:style>
      </p:sp>
    </p:spTree>
  </p:cSld>
  <p:timing>
    <p:tnLst>
      <p:par>
        <p:cTn id="9" dur="indefinite" restart="never" nodeType="tmRoot">
          <p:childTnLst>
            <p:seq>
              <p:cTn id="10" dur="indefinite"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2"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Example: library preparation for SMART-Seq2</a:t>
            </a:r>
            <a:endParaRPr b="0" lang="en-US" sz="4200" spc="-1" strike="noStrike">
              <a:solidFill>
                <a:srgbClr val="000000"/>
              </a:solidFill>
              <a:latin typeface="Arial"/>
            </a:endParaRPr>
          </a:p>
        </p:txBody>
      </p:sp>
      <p:sp>
        <p:nvSpPr>
          <p:cNvPr id="103" name="CustomShape 2"/>
          <p:cNvSpPr/>
          <p:nvPr/>
        </p:nvSpPr>
        <p:spPr>
          <a:xfrm>
            <a:off x="8985600" y="9383040"/>
            <a:ext cx="4028400" cy="392040"/>
          </a:xfrm>
          <a:prstGeom prst="rect">
            <a:avLst/>
          </a:prstGeom>
          <a:noFill/>
          <a:ln w="12600">
            <a:noFill/>
          </a:ln>
        </p:spPr>
        <p:style>
          <a:lnRef idx="0"/>
          <a:fillRef idx="0"/>
          <a:effectRef idx="0"/>
          <a:fontRef idx="minor"/>
        </p:style>
      </p:sp>
      <p:pic>
        <p:nvPicPr>
          <p:cNvPr id="104" name="Image" descr=""/>
          <p:cNvPicPr/>
          <p:nvPr/>
        </p:nvPicPr>
        <p:blipFill>
          <a:blip r:embed="rId1"/>
          <a:stretch/>
        </p:blipFill>
        <p:spPr>
          <a:xfrm>
            <a:off x="5567760" y="5102640"/>
            <a:ext cx="6793200" cy="470160"/>
          </a:xfrm>
          <a:prstGeom prst="rect">
            <a:avLst/>
          </a:prstGeom>
          <a:ln w="12600">
            <a:noFill/>
          </a:ln>
        </p:spPr>
      </p:pic>
      <p:pic>
        <p:nvPicPr>
          <p:cNvPr id="105" name="Image" descr=""/>
          <p:cNvPicPr/>
          <p:nvPr/>
        </p:nvPicPr>
        <p:blipFill>
          <a:blip r:embed="rId2"/>
          <a:stretch/>
        </p:blipFill>
        <p:spPr>
          <a:xfrm>
            <a:off x="5548680" y="2378520"/>
            <a:ext cx="7261200" cy="1057680"/>
          </a:xfrm>
          <a:prstGeom prst="rect">
            <a:avLst/>
          </a:prstGeom>
          <a:ln w="12600">
            <a:noFill/>
          </a:ln>
        </p:spPr>
      </p:pic>
      <p:pic>
        <p:nvPicPr>
          <p:cNvPr id="106" name="Image" descr=""/>
          <p:cNvPicPr/>
          <p:nvPr/>
        </p:nvPicPr>
        <p:blipFill>
          <a:blip r:embed="rId3"/>
          <a:stretch/>
        </p:blipFill>
        <p:spPr>
          <a:xfrm>
            <a:off x="5548680" y="3898080"/>
            <a:ext cx="7204320" cy="379440"/>
          </a:xfrm>
          <a:prstGeom prst="rect">
            <a:avLst/>
          </a:prstGeom>
          <a:ln w="12600">
            <a:noFill/>
          </a:ln>
        </p:spPr>
      </p:pic>
      <p:pic>
        <p:nvPicPr>
          <p:cNvPr id="107" name="Image" descr=""/>
          <p:cNvPicPr/>
          <p:nvPr/>
        </p:nvPicPr>
        <p:blipFill>
          <a:blip r:embed="rId4"/>
          <a:stretch/>
        </p:blipFill>
        <p:spPr>
          <a:xfrm>
            <a:off x="5567760" y="6382080"/>
            <a:ext cx="7050600" cy="654480"/>
          </a:xfrm>
          <a:prstGeom prst="rect">
            <a:avLst/>
          </a:prstGeom>
          <a:ln w="12600">
            <a:noFill/>
          </a:ln>
        </p:spPr>
      </p:pic>
      <p:sp>
        <p:nvSpPr>
          <p:cNvPr id="108" name="CustomShape 3"/>
          <p:cNvSpPr/>
          <p:nvPr/>
        </p:nvSpPr>
        <p:spPr>
          <a:xfrm>
            <a:off x="8820720" y="8422200"/>
            <a:ext cx="102240" cy="410040"/>
          </a:xfrm>
          <a:prstGeom prst="rect">
            <a:avLst/>
          </a:prstGeom>
          <a:noFill/>
          <a:ln w="12600">
            <a:noFill/>
          </a:ln>
        </p:spPr>
        <p:style>
          <a:lnRef idx="0"/>
          <a:fillRef idx="0"/>
          <a:effectRef idx="0"/>
          <a:fontRef idx="minor"/>
        </p:style>
      </p:sp>
      <p:pic>
        <p:nvPicPr>
          <p:cNvPr id="109" name="Picture 1" descr=""/>
          <p:cNvPicPr/>
          <p:nvPr/>
        </p:nvPicPr>
        <p:blipFill>
          <a:blip r:embed="rId5"/>
          <a:stretch/>
        </p:blipFill>
        <p:spPr>
          <a:xfrm>
            <a:off x="438480" y="2035800"/>
            <a:ext cx="4731120" cy="7511760"/>
          </a:xfrm>
          <a:prstGeom prst="rect">
            <a:avLst/>
          </a:prstGeom>
          <a:ln>
            <a:noFill/>
          </a:ln>
        </p:spPr>
      </p:pic>
    </p:spTree>
  </p:cSld>
  <p:timing>
    <p:tnLst>
      <p:par>
        <p:cTn id="11" dur="indefinite" restart="never" nodeType="tmRoot">
          <p:childTnLst>
            <p:seq>
              <p:cTn id="12" dur="indefinite"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0"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Example: SMART-Seq2 performance</a:t>
            </a:r>
            <a:endParaRPr b="0" lang="en-US" sz="4200" spc="-1" strike="noStrike">
              <a:solidFill>
                <a:srgbClr val="000000"/>
              </a:solidFill>
              <a:latin typeface="Arial"/>
            </a:endParaRPr>
          </a:p>
        </p:txBody>
      </p:sp>
      <p:sp>
        <p:nvSpPr>
          <p:cNvPr id="111" name="TextShape 2"/>
          <p:cNvSpPr txBox="1"/>
          <p:nvPr/>
        </p:nvSpPr>
        <p:spPr>
          <a:xfrm>
            <a:off x="571680" y="2324160"/>
            <a:ext cx="9064080" cy="6565680"/>
          </a:xfrm>
          <a:prstGeom prst="rect">
            <a:avLst/>
          </a:prstGeom>
          <a:noFill/>
          <a:ln w="12600">
            <a:noFill/>
          </a:ln>
        </p:spPr>
        <p:txBody>
          <a:bodyPr lIns="50760" rIns="50760" tIns="50760" bIns="50760">
            <a:normAutofit/>
          </a:bodyPr>
          <a:p>
            <a:pPr marL="208080" indent="-207720">
              <a:lnSpc>
                <a:spcPct val="100000"/>
              </a:lnSpc>
              <a:spcBef>
                <a:spcPts val="1800"/>
              </a:spcBef>
              <a:buClr>
                <a:srgbClr val="000000"/>
              </a:buClr>
              <a:buFont typeface="Symbol" charset="2"/>
              <a:buChar char=""/>
            </a:pPr>
            <a:r>
              <a:rPr b="1" i="1" lang="en-US" sz="2400" spc="-1" strike="noStrike">
                <a:solidFill>
                  <a:srgbClr val="000000"/>
                </a:solidFill>
                <a:latin typeface="Helvetica Neue"/>
                <a:ea typeface="Helvetica Neue"/>
              </a:rPr>
              <a:t>Universal</a:t>
            </a:r>
            <a:r>
              <a:rPr b="0" i="1" lang="en-US" sz="2400" spc="-1" strike="noStrike">
                <a:solidFill>
                  <a:srgbClr val="000000"/>
                </a:solidFill>
                <a:latin typeface="Helvetica Neue"/>
                <a:ea typeface="Helvetica Neue"/>
              </a:rPr>
              <a:t> in terms of cell size, type and state.</a:t>
            </a:r>
            <a:endParaRPr b="0" lang="en-US" sz="2400" spc="-1" strike="noStrike">
              <a:solidFill>
                <a:srgbClr val="000000"/>
              </a:solidFill>
              <a:latin typeface="Helvetica Neue"/>
            </a:endParaRPr>
          </a:p>
          <a:p>
            <a:pPr marL="208080" indent="-207720">
              <a:lnSpc>
                <a:spcPct val="100000"/>
              </a:lnSpc>
              <a:spcBef>
                <a:spcPts val="1800"/>
              </a:spcBef>
              <a:buClr>
                <a:srgbClr val="000000"/>
              </a:buClr>
              <a:buFont typeface="Symbol" charset="2"/>
              <a:buChar char=""/>
            </a:pPr>
            <a:r>
              <a:rPr b="1" lang="en-US" sz="2400" spc="-1" strike="noStrike">
                <a:solidFill>
                  <a:srgbClr val="000000"/>
                </a:solidFill>
                <a:latin typeface="Helvetica Neue"/>
                <a:ea typeface="Helvetica Neue"/>
              </a:rPr>
              <a:t>In situ</a:t>
            </a:r>
            <a:r>
              <a:rPr b="0" lang="en-US" sz="2400" spc="-1" strike="noStrike">
                <a:solidFill>
                  <a:srgbClr val="000000"/>
                </a:solidFill>
                <a:latin typeface="Helvetica Neue"/>
                <a:ea typeface="Helvetica Neue"/>
              </a:rPr>
              <a:t> measurements.</a:t>
            </a:r>
            <a:endParaRPr b="0" lang="en-US" sz="2400" spc="-1" strike="noStrike">
              <a:solidFill>
                <a:srgbClr val="000000"/>
              </a:solidFill>
              <a:latin typeface="Helvetica Neue"/>
            </a:endParaRPr>
          </a:p>
          <a:p>
            <a:pPr marL="208080" indent="-207720">
              <a:lnSpc>
                <a:spcPct val="100000"/>
              </a:lnSpc>
              <a:spcBef>
                <a:spcPts val="1800"/>
              </a:spcBef>
              <a:buClr>
                <a:srgbClr val="0000ff"/>
              </a:buClr>
              <a:buFont typeface="Symbol" charset="2"/>
              <a:buChar char=""/>
            </a:pPr>
            <a:r>
              <a:rPr b="0" lang="en-US" sz="2400" spc="-1" strike="noStrike">
                <a:solidFill>
                  <a:srgbClr val="0000ff"/>
                </a:solidFill>
                <a:latin typeface="Helvetica Neue"/>
                <a:ea typeface="Helvetica Neue"/>
              </a:rPr>
              <a:t>No </a:t>
            </a:r>
            <a:r>
              <a:rPr b="1" i="1" lang="en-US" sz="2400" spc="-1" strike="noStrike">
                <a:solidFill>
                  <a:srgbClr val="0000ff"/>
                </a:solidFill>
                <a:latin typeface="Helvetica Neue"/>
                <a:ea typeface="Helvetica Neue"/>
              </a:rPr>
              <a:t>minimum input</a:t>
            </a:r>
            <a:r>
              <a:rPr b="0" i="1" lang="en-US" sz="2400" spc="-1" strike="noStrike">
                <a:solidFill>
                  <a:srgbClr val="0000ff"/>
                </a:solidFill>
                <a:latin typeface="Helvetica Neue"/>
                <a:ea typeface="Helvetica Neue"/>
              </a:rPr>
              <a:t> of number of cells to be assayed.</a:t>
            </a:r>
            <a:endParaRPr b="0" lang="en-US" sz="2400" spc="-1" strike="noStrike">
              <a:solidFill>
                <a:srgbClr val="000000"/>
              </a:solidFill>
              <a:latin typeface="Helvetica Neue"/>
            </a:endParaRPr>
          </a:p>
          <a:p>
            <a:pPr marL="208080" indent="-207720">
              <a:lnSpc>
                <a:spcPct val="100000"/>
              </a:lnSpc>
              <a:spcBef>
                <a:spcPts val="1800"/>
              </a:spcBef>
              <a:buClr>
                <a:srgbClr val="000000"/>
              </a:buClr>
              <a:buFont typeface="Symbol" charset="2"/>
              <a:buChar char=""/>
            </a:pPr>
            <a:r>
              <a:rPr b="0" i="1" lang="en-US" sz="2400" spc="-1" strike="noStrike">
                <a:solidFill>
                  <a:srgbClr val="000000"/>
                </a:solidFill>
                <a:latin typeface="Helvetica Neue"/>
                <a:ea typeface="Helvetica Neue"/>
              </a:rPr>
              <a:t>Every cell is assayed, i.e.100% </a:t>
            </a:r>
            <a:r>
              <a:rPr b="1" i="1" lang="en-US" sz="2400" spc="-1" strike="noStrike">
                <a:solidFill>
                  <a:srgbClr val="000000"/>
                </a:solidFill>
                <a:latin typeface="Helvetica Neue"/>
                <a:ea typeface="Helvetica Neue"/>
              </a:rPr>
              <a:t>capture rate</a:t>
            </a:r>
            <a:r>
              <a:rPr b="0" i="1" lang="en-US" sz="2400" spc="-1" strike="noStrike">
                <a:solidFill>
                  <a:srgbClr val="000000"/>
                </a:solidFill>
                <a:latin typeface="Helvetica Neue"/>
                <a:ea typeface="Helvetica Neue"/>
              </a:rPr>
              <a:t>.</a:t>
            </a:r>
            <a:endParaRPr b="0" lang="en-US" sz="2400" spc="-1" strike="noStrike">
              <a:solidFill>
                <a:srgbClr val="000000"/>
              </a:solidFill>
              <a:latin typeface="Helvetica Neue"/>
            </a:endParaRPr>
          </a:p>
          <a:p>
            <a:pPr marL="208080" indent="-207720">
              <a:lnSpc>
                <a:spcPct val="100000"/>
              </a:lnSpc>
              <a:spcBef>
                <a:spcPts val="1800"/>
              </a:spcBef>
              <a:buClr>
                <a:srgbClr val="000000"/>
              </a:buClr>
              <a:buFont typeface="Symbol" charset="2"/>
              <a:buChar char=""/>
            </a:pPr>
            <a:r>
              <a:rPr b="0" i="1" lang="en-US" sz="2400" spc="-1" strike="noStrike">
                <a:solidFill>
                  <a:srgbClr val="000000"/>
                </a:solidFill>
                <a:latin typeface="Helvetica Neue"/>
                <a:ea typeface="Helvetica Neue"/>
              </a:rPr>
              <a:t>Every transcript in every cell is detected, i.e.100% </a:t>
            </a:r>
            <a:r>
              <a:rPr b="1" i="1" lang="en-US" sz="2400" spc="-1" strike="noStrike">
                <a:solidFill>
                  <a:srgbClr val="000000"/>
                </a:solidFill>
                <a:latin typeface="Helvetica Neue"/>
                <a:ea typeface="Helvetica Neue"/>
              </a:rPr>
              <a:t>sensitivity</a:t>
            </a:r>
            <a:r>
              <a:rPr b="0" i="1" lang="en-US" sz="2400" spc="-1" strike="noStrike">
                <a:solidFill>
                  <a:srgbClr val="000000"/>
                </a:solidFill>
                <a:latin typeface="Helvetica Neue"/>
                <a:ea typeface="Helvetica Neue"/>
              </a:rPr>
              <a:t>.</a:t>
            </a:r>
            <a:endParaRPr b="0" lang="en-US" sz="2400" spc="-1" strike="noStrike">
              <a:solidFill>
                <a:srgbClr val="000000"/>
              </a:solidFill>
              <a:latin typeface="Helvetica Neue"/>
            </a:endParaRPr>
          </a:p>
          <a:p>
            <a:pPr marL="208080" indent="-207720">
              <a:lnSpc>
                <a:spcPct val="100000"/>
              </a:lnSpc>
              <a:spcBef>
                <a:spcPts val="1800"/>
              </a:spcBef>
              <a:buClr>
                <a:srgbClr val="0000ff"/>
              </a:buClr>
              <a:buFont typeface="Symbol" charset="2"/>
              <a:buChar char=""/>
            </a:pPr>
            <a:r>
              <a:rPr b="0" i="1" lang="en-US" sz="2400" spc="-1" strike="noStrike">
                <a:solidFill>
                  <a:srgbClr val="0000ff"/>
                </a:solidFill>
                <a:latin typeface="Helvetica Neue"/>
                <a:ea typeface="Helvetica Neue"/>
              </a:rPr>
              <a:t>Every transcript is identified by its </a:t>
            </a:r>
            <a:r>
              <a:rPr b="1" i="1" lang="en-US" sz="2400" spc="-1" strike="noStrike">
                <a:solidFill>
                  <a:srgbClr val="0000ff"/>
                </a:solidFill>
                <a:latin typeface="Helvetica Neue"/>
                <a:ea typeface="Helvetica Neue"/>
              </a:rPr>
              <a:t>full-length sequence</a:t>
            </a:r>
            <a:r>
              <a:rPr b="0" i="1" lang="en-US" sz="2400" spc="-1" strike="noStrike">
                <a:solidFill>
                  <a:srgbClr val="0000ff"/>
                </a:solidFill>
                <a:latin typeface="Helvetica Neue"/>
                <a:ea typeface="Helvetica Neue"/>
              </a:rPr>
              <a:t>.</a:t>
            </a:r>
            <a:endParaRPr b="0" lang="en-US" sz="2400" spc="-1" strike="noStrike">
              <a:solidFill>
                <a:srgbClr val="000000"/>
              </a:solidFill>
              <a:latin typeface="Helvetica Neue"/>
            </a:endParaRPr>
          </a:p>
          <a:p>
            <a:pPr marL="208080" indent="-207720">
              <a:lnSpc>
                <a:spcPct val="100000"/>
              </a:lnSpc>
              <a:spcBef>
                <a:spcPts val="1800"/>
              </a:spcBef>
              <a:buClr>
                <a:srgbClr val="0000ff"/>
              </a:buClr>
              <a:buFont typeface="Symbol" charset="2"/>
              <a:buChar char=""/>
            </a:pPr>
            <a:r>
              <a:rPr b="0" i="1" lang="en-US" sz="2400" spc="-1" strike="noStrike">
                <a:solidFill>
                  <a:srgbClr val="0000ff"/>
                </a:solidFill>
                <a:latin typeface="Helvetica Neue"/>
                <a:ea typeface="Helvetica Neue"/>
              </a:rPr>
              <a:t>Transcripts are assigned correctly to cells, e.g. no </a:t>
            </a:r>
            <a:r>
              <a:rPr b="1" i="1" lang="en-US" sz="2400" spc="-1" strike="noStrike">
                <a:solidFill>
                  <a:srgbClr val="0000ff"/>
                </a:solidFill>
                <a:latin typeface="Helvetica Neue"/>
                <a:ea typeface="Helvetica Neue"/>
              </a:rPr>
              <a:t>doublets</a:t>
            </a:r>
            <a:r>
              <a:rPr b="0" i="1" lang="en-US" sz="2400" spc="-1" strike="noStrike">
                <a:solidFill>
                  <a:srgbClr val="0000ff"/>
                </a:solidFill>
                <a:latin typeface="Helvetica Neue"/>
                <a:ea typeface="Helvetica Neue"/>
              </a:rPr>
              <a:t>.</a:t>
            </a:r>
            <a:endParaRPr b="0" lang="en-US" sz="2400" spc="-1" strike="noStrike">
              <a:solidFill>
                <a:srgbClr val="000000"/>
              </a:solidFill>
              <a:latin typeface="Helvetica Neue"/>
            </a:endParaRPr>
          </a:p>
          <a:p>
            <a:pPr marL="208080" indent="-207720">
              <a:lnSpc>
                <a:spcPct val="100000"/>
              </a:lnSpc>
              <a:spcBef>
                <a:spcPts val="1800"/>
              </a:spcBef>
              <a:buClr>
                <a:srgbClr val="000000"/>
              </a:buClr>
              <a:buFont typeface="Symbol" charset="2"/>
              <a:buChar char=""/>
            </a:pPr>
            <a:r>
              <a:rPr b="0" i="1" lang="en-US" sz="2400" spc="-1" strike="noStrike">
                <a:solidFill>
                  <a:srgbClr val="000000"/>
                </a:solidFill>
                <a:latin typeface="Helvetica Neue"/>
                <a:ea typeface="Helvetica Neue"/>
              </a:rPr>
              <a:t>Additional </a:t>
            </a:r>
            <a:r>
              <a:rPr b="1" i="1" lang="en-US" sz="2400" spc="-1" strike="noStrike">
                <a:solidFill>
                  <a:srgbClr val="000000"/>
                </a:solidFill>
                <a:latin typeface="Helvetica Neue"/>
                <a:ea typeface="Helvetica Neue"/>
              </a:rPr>
              <a:t>multimodal</a:t>
            </a:r>
            <a:r>
              <a:rPr b="0" i="1" lang="en-US" sz="2400" spc="-1" strike="noStrike">
                <a:solidFill>
                  <a:srgbClr val="000000"/>
                </a:solidFill>
                <a:latin typeface="Helvetica Neue"/>
                <a:ea typeface="Helvetica Neue"/>
              </a:rPr>
              <a:t> measurements.</a:t>
            </a:r>
            <a:endParaRPr b="0" lang="en-US" sz="2400" spc="-1" strike="noStrike">
              <a:solidFill>
                <a:srgbClr val="000000"/>
              </a:solidFill>
              <a:latin typeface="Helvetica Neue"/>
            </a:endParaRPr>
          </a:p>
          <a:p>
            <a:pPr marL="208080" indent="-207720">
              <a:lnSpc>
                <a:spcPct val="100000"/>
              </a:lnSpc>
              <a:spcBef>
                <a:spcPts val="1800"/>
              </a:spcBef>
              <a:buClr>
                <a:srgbClr val="ff2600"/>
              </a:buClr>
              <a:buFont typeface="Symbol" charset="2"/>
              <a:buChar char=""/>
            </a:pPr>
            <a:r>
              <a:rPr b="1" lang="en-US" sz="2400" spc="-1" strike="noStrike">
                <a:solidFill>
                  <a:srgbClr val="ff2600"/>
                </a:solidFill>
                <a:latin typeface="Helvetica Neue"/>
                <a:ea typeface="Helvetica Neue"/>
              </a:rPr>
              <a:t>Cost</a:t>
            </a:r>
            <a:r>
              <a:rPr b="0" lang="en-US" sz="2400" spc="-1" strike="noStrike">
                <a:solidFill>
                  <a:srgbClr val="ff2600"/>
                </a:solidFill>
                <a:latin typeface="Helvetica Neue"/>
                <a:ea typeface="Helvetica Neue"/>
              </a:rPr>
              <a:t> effective per cell.</a:t>
            </a:r>
            <a:endParaRPr b="0" lang="en-US" sz="2400" spc="-1" strike="noStrike">
              <a:solidFill>
                <a:srgbClr val="000000"/>
              </a:solidFill>
              <a:latin typeface="Helvetica Neue"/>
            </a:endParaRPr>
          </a:p>
          <a:p>
            <a:pPr marL="208080" indent="-207720">
              <a:lnSpc>
                <a:spcPct val="100000"/>
              </a:lnSpc>
              <a:spcBef>
                <a:spcPts val="1800"/>
              </a:spcBef>
              <a:buClr>
                <a:srgbClr val="ff9300"/>
              </a:buClr>
              <a:buFont typeface="Symbol" charset="2"/>
              <a:buChar char=""/>
            </a:pPr>
            <a:r>
              <a:rPr b="1" i="1" lang="en-US" sz="2400" spc="-1" strike="noStrike">
                <a:solidFill>
                  <a:srgbClr val="ff9300"/>
                </a:solidFill>
                <a:latin typeface="Helvetica Neue"/>
                <a:ea typeface="Helvetica Neue"/>
              </a:rPr>
              <a:t>Easy</a:t>
            </a:r>
            <a:r>
              <a:rPr b="0" i="1" lang="en-US" sz="2400" spc="-1" strike="noStrike">
                <a:solidFill>
                  <a:srgbClr val="ff9300"/>
                </a:solidFill>
                <a:latin typeface="Helvetica Neue"/>
                <a:ea typeface="Helvetica Neue"/>
              </a:rPr>
              <a:t> to use.</a:t>
            </a:r>
            <a:endParaRPr b="0" lang="en-US" sz="2400" spc="-1" strike="noStrike">
              <a:solidFill>
                <a:srgbClr val="000000"/>
              </a:solidFill>
              <a:latin typeface="Helvetica Neue"/>
            </a:endParaRPr>
          </a:p>
          <a:p>
            <a:pPr marL="208080" indent="-207720">
              <a:lnSpc>
                <a:spcPct val="100000"/>
              </a:lnSpc>
              <a:spcBef>
                <a:spcPts val="1800"/>
              </a:spcBef>
              <a:buClr>
                <a:srgbClr val="0433ff"/>
              </a:buClr>
              <a:buFont typeface="Symbol" charset="2"/>
              <a:buChar char=""/>
            </a:pPr>
            <a:r>
              <a:rPr b="1" i="1" lang="en-US" sz="2400" spc="-1" strike="noStrike">
                <a:solidFill>
                  <a:srgbClr val="0433ff"/>
                </a:solidFill>
                <a:latin typeface="Helvetica Neue"/>
                <a:ea typeface="Helvetica Neue"/>
              </a:rPr>
              <a:t>Open source</a:t>
            </a:r>
            <a:r>
              <a:rPr b="0" i="1" lang="en-US" sz="2400" spc="-1" strike="noStrike">
                <a:solidFill>
                  <a:srgbClr val="0433ff"/>
                </a:solidFill>
                <a:latin typeface="Helvetica Neue"/>
                <a:ea typeface="Helvetica Neue"/>
              </a:rPr>
              <a:t>.</a:t>
            </a:r>
            <a:endParaRPr b="0" lang="en-US" sz="2400" spc="-1" strike="noStrike">
              <a:solidFill>
                <a:srgbClr val="000000"/>
              </a:solidFill>
              <a:latin typeface="Helvetica Neue"/>
            </a:endParaRPr>
          </a:p>
        </p:txBody>
      </p:sp>
      <p:sp>
        <p:nvSpPr>
          <p:cNvPr id="112" name="CustomShape 3"/>
          <p:cNvSpPr/>
          <p:nvPr/>
        </p:nvSpPr>
        <p:spPr>
          <a:xfrm>
            <a:off x="11104560" y="7621920"/>
            <a:ext cx="1803600" cy="1931040"/>
          </a:xfrm>
          <a:prstGeom prst="rect">
            <a:avLst/>
          </a:prstGeom>
          <a:noFill/>
          <a:ln w="12600">
            <a:noFill/>
          </a:ln>
        </p:spPr>
        <p:style>
          <a:lnRef idx="0"/>
          <a:fillRef idx="0"/>
          <a:effectRef idx="0"/>
          <a:fontRef idx="minor"/>
        </p:style>
        <p:txBody>
          <a:bodyPr wrap="none" lIns="50760" rIns="50760" tIns="50760" bIns="50760" anchor="ctr"/>
          <a:p>
            <a:pPr>
              <a:lnSpc>
                <a:spcPct val="100000"/>
              </a:lnSpc>
            </a:pPr>
            <a:r>
              <a:rPr b="1" i="1" lang="en-US" sz="2400" spc="-1" strike="noStrike">
                <a:solidFill>
                  <a:srgbClr val="0000ff"/>
                </a:solidFill>
                <a:latin typeface="Helvetica Neue"/>
                <a:ea typeface="Arial"/>
              </a:rPr>
              <a:t>*Positive</a:t>
            </a:r>
            <a:endParaRPr b="0" lang="en-US" sz="2400" spc="-1" strike="noStrike">
              <a:latin typeface="Arial"/>
            </a:endParaRPr>
          </a:p>
          <a:p>
            <a:pPr>
              <a:lnSpc>
                <a:spcPct val="100000"/>
              </a:lnSpc>
            </a:pPr>
            <a:endParaRPr b="0" lang="en-US" sz="2400" spc="-1" strike="noStrike">
              <a:latin typeface="Arial"/>
            </a:endParaRPr>
          </a:p>
          <a:p>
            <a:pPr>
              <a:lnSpc>
                <a:spcPct val="100000"/>
              </a:lnSpc>
            </a:pPr>
            <a:r>
              <a:rPr b="1" i="1" lang="en-US" sz="2400" spc="-1" strike="noStrike">
                <a:solidFill>
                  <a:srgbClr val="ffc000"/>
                </a:solidFill>
                <a:latin typeface="Helvetica Neue"/>
                <a:ea typeface="Arial"/>
              </a:rPr>
              <a:t>*Ok</a:t>
            </a:r>
            <a:endParaRPr b="0" lang="en-US" sz="2400" spc="-1" strike="noStrike">
              <a:latin typeface="Arial"/>
            </a:endParaRPr>
          </a:p>
          <a:p>
            <a:pPr>
              <a:lnSpc>
                <a:spcPct val="100000"/>
              </a:lnSpc>
            </a:pPr>
            <a:endParaRPr b="0" lang="en-US" sz="2400" spc="-1" strike="noStrike">
              <a:latin typeface="Arial"/>
            </a:endParaRPr>
          </a:p>
          <a:p>
            <a:pPr>
              <a:lnSpc>
                <a:spcPct val="100000"/>
              </a:lnSpc>
            </a:pPr>
            <a:r>
              <a:rPr b="1" i="1" lang="en-US" sz="2400" spc="-1" strike="noStrike">
                <a:solidFill>
                  <a:srgbClr val="ff0000"/>
                </a:solidFill>
                <a:latin typeface="Helvetica Neue"/>
                <a:ea typeface="Arial"/>
              </a:rPr>
              <a:t>*Negative</a:t>
            </a:r>
            <a:endParaRPr b="0" lang="en-US" sz="2400" spc="-1" strike="noStrike">
              <a:latin typeface="Arial"/>
            </a:endParaRPr>
          </a:p>
        </p:txBody>
      </p:sp>
    </p:spTree>
  </p:cSld>
  <p:timing>
    <p:tnLst>
      <p:par>
        <p:cTn id="13" dur="indefinite" restart="never" nodeType="tmRoot">
          <p:childTnLst>
            <p:seq>
              <p:cTn id="14" dur="indefinite"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3"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Cost is complicated to measure</a:t>
            </a:r>
            <a:endParaRPr b="0" lang="en-US" sz="4200" spc="-1" strike="noStrike">
              <a:solidFill>
                <a:srgbClr val="000000"/>
              </a:solidFill>
              <a:latin typeface="Arial"/>
            </a:endParaRPr>
          </a:p>
        </p:txBody>
      </p:sp>
      <p:pic>
        <p:nvPicPr>
          <p:cNvPr id="114" name="Image" descr=""/>
          <p:cNvPicPr/>
          <p:nvPr/>
        </p:nvPicPr>
        <p:blipFill>
          <a:blip r:embed="rId1"/>
          <a:stretch/>
        </p:blipFill>
        <p:spPr>
          <a:xfrm>
            <a:off x="881640" y="3426840"/>
            <a:ext cx="10716120" cy="1662120"/>
          </a:xfrm>
          <a:prstGeom prst="rect">
            <a:avLst/>
          </a:prstGeom>
          <a:ln w="25560">
            <a:solidFill>
              <a:srgbClr val="000000"/>
            </a:solidFill>
            <a:miter/>
          </a:ln>
        </p:spPr>
      </p:pic>
      <p:pic>
        <p:nvPicPr>
          <p:cNvPr id="115" name="Image" descr=""/>
          <p:cNvPicPr/>
          <p:nvPr/>
        </p:nvPicPr>
        <p:blipFill>
          <a:blip r:embed="rId2"/>
          <a:stretch/>
        </p:blipFill>
        <p:spPr>
          <a:xfrm>
            <a:off x="881640" y="2859480"/>
            <a:ext cx="10079280" cy="349560"/>
          </a:xfrm>
          <a:prstGeom prst="rect">
            <a:avLst/>
          </a:prstGeom>
          <a:ln w="12600">
            <a:noFill/>
          </a:ln>
        </p:spPr>
      </p:pic>
      <p:sp>
        <p:nvSpPr>
          <p:cNvPr id="116" name="CustomShape 2"/>
          <p:cNvSpPr/>
          <p:nvPr/>
        </p:nvSpPr>
        <p:spPr>
          <a:xfrm>
            <a:off x="7729560" y="9349920"/>
            <a:ext cx="5302800" cy="392040"/>
          </a:xfrm>
          <a:prstGeom prst="rect">
            <a:avLst/>
          </a:prstGeom>
          <a:noFill/>
          <a:ln w="12600">
            <a:noFill/>
          </a:ln>
        </p:spPr>
        <p:style>
          <a:lnRef idx="0"/>
          <a:fillRef idx="0"/>
          <a:effectRef idx="0"/>
          <a:fontRef idx="minor"/>
        </p:style>
      </p:sp>
      <p:pic>
        <p:nvPicPr>
          <p:cNvPr id="117" name="Image" descr=""/>
          <p:cNvPicPr/>
          <p:nvPr/>
        </p:nvPicPr>
        <p:blipFill>
          <a:blip r:embed="rId3"/>
          <a:stretch/>
        </p:blipFill>
        <p:spPr>
          <a:xfrm>
            <a:off x="2311560" y="5904720"/>
            <a:ext cx="8381520" cy="2145960"/>
          </a:xfrm>
          <a:prstGeom prst="rect">
            <a:avLst/>
          </a:prstGeom>
          <a:ln w="25560">
            <a:solidFill>
              <a:srgbClr val="000000"/>
            </a:solidFill>
            <a:miter/>
          </a:ln>
        </p:spPr>
      </p:pic>
    </p:spTree>
  </p:cSld>
  <p:timing>
    <p:tnLst>
      <p:par>
        <p:cTn id="15" dur="indefinite" restart="never" nodeType="tmRoot">
          <p:childTnLst>
            <p:seq>
              <p:cTn id="16" dur="indefinite"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8" name="TextShape 1"/>
          <p:cNvSpPr txBox="1"/>
          <p:nvPr/>
        </p:nvSpPr>
        <p:spPr>
          <a:xfrm>
            <a:off x="571680" y="330120"/>
            <a:ext cx="11861280" cy="1396800"/>
          </a:xfrm>
          <a:prstGeom prst="rect">
            <a:avLst/>
          </a:prstGeom>
          <a:noFill/>
          <a:ln w="12600">
            <a:noFill/>
          </a:ln>
        </p:spPr>
        <p:txBody>
          <a:bodyPr lIns="50760" rIns="50760" tIns="50760" bIns="50760" anchor="b"/>
          <a:p>
            <a:pPr>
              <a:lnSpc>
                <a:spcPct val="100000"/>
              </a:lnSpc>
            </a:pPr>
            <a:r>
              <a:rPr b="0" lang="en-US" sz="4200" spc="-1" strike="noStrike">
                <a:solidFill>
                  <a:srgbClr val="000000"/>
                </a:solidFill>
                <a:latin typeface="Helvetica Neue Light"/>
                <a:ea typeface="Helvetica Neue Light"/>
              </a:rPr>
              <a:t>Sequencing costs are also complicated</a:t>
            </a:r>
            <a:endParaRPr b="0" lang="en-US" sz="4200" spc="-1" strike="noStrike">
              <a:solidFill>
                <a:srgbClr val="000000"/>
              </a:solidFill>
              <a:latin typeface="Arial"/>
            </a:endParaRPr>
          </a:p>
        </p:txBody>
      </p:sp>
      <p:pic>
        <p:nvPicPr>
          <p:cNvPr id="119" name="Image" descr=""/>
          <p:cNvPicPr/>
          <p:nvPr/>
        </p:nvPicPr>
        <p:blipFill>
          <a:blip r:embed="rId1"/>
          <a:stretch/>
        </p:blipFill>
        <p:spPr>
          <a:xfrm>
            <a:off x="747360" y="2648520"/>
            <a:ext cx="11509920" cy="4075920"/>
          </a:xfrm>
          <a:prstGeom prst="rect">
            <a:avLst/>
          </a:prstGeom>
          <a:ln w="12600">
            <a:noFill/>
          </a:ln>
        </p:spPr>
      </p:pic>
      <p:sp>
        <p:nvSpPr>
          <p:cNvPr id="120" name="CustomShape 2"/>
          <p:cNvSpPr/>
          <p:nvPr/>
        </p:nvSpPr>
        <p:spPr>
          <a:xfrm>
            <a:off x="5342040" y="9383040"/>
            <a:ext cx="7602120" cy="392040"/>
          </a:xfrm>
          <a:prstGeom prst="rect">
            <a:avLst/>
          </a:prstGeom>
          <a:noFill/>
          <a:ln w="12600">
            <a:noFill/>
          </a:ln>
        </p:spPr>
        <p:style>
          <a:lnRef idx="0"/>
          <a:fillRef idx="0"/>
          <a:effectRef idx="0"/>
          <a:fontRef idx="minor"/>
        </p:style>
      </p:sp>
    </p:spTree>
  </p:cSld>
  <p:timing>
    <p:tnLst>
      <p:par>
        <p:cTn id="17" dur="indefinite" restart="never" nodeType="tmRoot">
          <p:childTnLst>
            <p:seq>
              <p:cTn id="18"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5c5c5c"/>
      </a:dk2>
      <a:lt2>
        <a:srgbClr val="cbcbcb"/>
      </a:lt2>
      <a:accent1>
        <a:srgbClr val="557e8a"/>
      </a:accent1>
      <a:accent2>
        <a:srgbClr val="88885a"/>
      </a:accent2>
      <a:accent3>
        <a:srgbClr val="b29e85"/>
      </a:accent3>
      <a:accent4>
        <a:srgbClr val="bb7b52"/>
      </a:accent4>
      <a:accent5>
        <a:srgbClr val="cf7f66"/>
      </a:accent5>
      <a:accent6>
        <a:srgbClr val="62647b"/>
      </a:accent6>
      <a:hlink>
        <a:srgbClr val="0000ff"/>
      </a:hlink>
      <a:folHlink>
        <a:srgbClr val="ff00ff"/>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5c5c5c"/>
      </a:dk2>
      <a:lt2>
        <a:srgbClr val="cbcbcb"/>
      </a:lt2>
      <a:accent1>
        <a:srgbClr val="557e8a"/>
      </a:accent1>
      <a:accent2>
        <a:srgbClr val="88885a"/>
      </a:accent2>
      <a:accent3>
        <a:srgbClr val="b29e85"/>
      </a:accent3>
      <a:accent4>
        <a:srgbClr val="bb7b52"/>
      </a:accent4>
      <a:accent5>
        <a:srgbClr val="cf7f66"/>
      </a:accent5>
      <a:accent6>
        <a:srgbClr val="62647b"/>
      </a:accent6>
      <a:hlink>
        <a:srgbClr val="0000ff"/>
      </a:hlink>
      <a:folHlink>
        <a:srgbClr val="ff00ff"/>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5929</TotalTime>
  <Application>LibreOffice/6.0.7.3$Linux_X86_64 LibreOffice_project/00m0$Build-3</Application>
  <Words>1208</Words>
  <Paragraphs>178</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Microsoft Office User</cp:lastModifiedBy>
  <cp:lastPrinted>2019-02-17T15:03:11Z</cp:lastPrinted>
  <dcterms:modified xsi:type="dcterms:W3CDTF">2019-02-19T08:56:44Z</dcterms:modified>
  <cp:revision>204</cp:revision>
  <dc:subject/>
  <dc:title>Introduction to single-cell RNA-seq technologies</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15.0000</vt:lpwstr>
  </property>
  <property fmtid="{D5CDD505-2E9C-101B-9397-08002B2CF9AE}" pid="3" name="HiddenSlides">
    <vt:i4>0</vt:i4>
  </property>
  <property fmtid="{D5CDD505-2E9C-101B-9397-08002B2CF9AE}" pid="4" name="HyperlinksChanged">
    <vt:bool>0</vt:bool>
  </property>
  <property fmtid="{D5CDD505-2E9C-101B-9397-08002B2CF9AE}" pid="5" name="LinksUpToDate">
    <vt:bool>0</vt:bool>
  </property>
  <property fmtid="{D5CDD505-2E9C-101B-9397-08002B2CF9AE}" pid="6" name="MMClips">
    <vt:i4>0</vt:i4>
  </property>
  <property fmtid="{D5CDD505-2E9C-101B-9397-08002B2CF9AE}" pid="7" name="Notes">
    <vt:i4>0</vt:i4>
  </property>
  <property fmtid="{D5CDD505-2E9C-101B-9397-08002B2CF9AE}" pid="8" name="PresentationFormat">
    <vt:lpwstr>Custom</vt:lpwstr>
  </property>
  <property fmtid="{D5CDD505-2E9C-101B-9397-08002B2CF9AE}" pid="9" name="ScaleCrop">
    <vt:bool>0</vt:bool>
  </property>
  <property fmtid="{D5CDD505-2E9C-101B-9397-08002B2CF9AE}" pid="10" name="ShareDoc">
    <vt:bool>0</vt:bool>
  </property>
  <property fmtid="{D5CDD505-2E9C-101B-9397-08002B2CF9AE}" pid="11" name="Slides">
    <vt:i4>31</vt:i4>
  </property>
</Properties>
</file>