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28" r:id="rId1"/>
  </p:sldMasterIdLst>
  <p:notesMasterIdLst>
    <p:notesMasterId r:id="rId3"/>
  </p:notesMasterIdLst>
  <p:sldIdLst>
    <p:sldId id="257" r:id="rId2"/>
  </p:sldIdLst>
  <p:sldSz cx="164592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607"/>
  </p:normalViewPr>
  <p:slideViewPr>
    <p:cSldViewPr snapToGrid="0" snapToObjects="1">
      <p:cViewPr varScale="1">
        <p:scale>
          <a:sx n="98" d="100"/>
          <a:sy n="98" d="100"/>
        </p:scale>
        <p:origin x="208" y="6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1A348B4-9975-524C-BE6E-E74FD2A3F22C}" type="datetimeFigureOut">
              <a:rPr lang="en-US" smtClean="0"/>
              <a:t>7/5/22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-273050" y="1143000"/>
            <a:ext cx="74041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A170446-59DF-E547-AD83-C08F6D85CE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02854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-273050" y="1143000"/>
            <a:ext cx="74041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A170446-59DF-E547-AD83-C08F6D85CE5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69627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57400" y="1122363"/>
            <a:ext cx="12344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057400" y="3602038"/>
            <a:ext cx="123444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4511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93879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778615" y="365125"/>
            <a:ext cx="354901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31570" y="365125"/>
            <a:ext cx="1044130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3029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0312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22998" y="1709739"/>
            <a:ext cx="1419606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2998" y="4589464"/>
            <a:ext cx="1419606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4075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31570" y="1825625"/>
            <a:ext cx="69951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32470" y="1825625"/>
            <a:ext cx="69951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8237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33714" y="365126"/>
            <a:ext cx="1419606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33715" y="1681163"/>
            <a:ext cx="696301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33715" y="2505075"/>
            <a:ext cx="6963012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332470" y="1681163"/>
            <a:ext cx="6997304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332470" y="2505075"/>
            <a:ext cx="6997304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19105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867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0660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33714" y="457200"/>
            <a:ext cx="530852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97304" y="987426"/>
            <a:ext cx="833247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33714" y="2057400"/>
            <a:ext cx="5308520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2104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33714" y="457200"/>
            <a:ext cx="530852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997304" y="987426"/>
            <a:ext cx="833247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33714" y="2057400"/>
            <a:ext cx="5308520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65040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31570" y="365126"/>
            <a:ext cx="1419606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31570" y="1825625"/>
            <a:ext cx="1419606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31570" y="6356351"/>
            <a:ext cx="370332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7/5/22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452110" y="6356351"/>
            <a:ext cx="555498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624310" y="6356351"/>
            <a:ext cx="370332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9421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9" r:id="rId1"/>
    <p:sldLayoutId id="2147483830" r:id="rId2"/>
    <p:sldLayoutId id="2147483831" r:id="rId3"/>
    <p:sldLayoutId id="2147483832" r:id="rId4"/>
    <p:sldLayoutId id="2147483833" r:id="rId5"/>
    <p:sldLayoutId id="2147483834" r:id="rId6"/>
    <p:sldLayoutId id="2147483835" r:id="rId7"/>
    <p:sldLayoutId id="2147483836" r:id="rId8"/>
    <p:sldLayoutId id="2147483837" r:id="rId9"/>
    <p:sldLayoutId id="2147483838" r:id="rId10"/>
    <p:sldLayoutId id="214748383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TextBox 224">
            <a:extLst>
              <a:ext uri="{FF2B5EF4-FFF2-40B4-BE49-F238E27FC236}">
                <a16:creationId xmlns:a16="http://schemas.microsoft.com/office/drawing/2014/main" id="{510630E8-8DED-A304-ECE8-B744239E5ED8}"/>
              </a:ext>
            </a:extLst>
          </p:cNvPr>
          <p:cNvSpPr txBox="1"/>
          <p:nvPr/>
        </p:nvSpPr>
        <p:spPr>
          <a:xfrm>
            <a:off x="11427567" y="3639634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rgbClr val="FF0000"/>
                </a:solidFill>
              </a:rPr>
              <a:t>Cut site</a:t>
            </a:r>
          </a:p>
        </p:txBody>
      </p:sp>
      <p:sp>
        <p:nvSpPr>
          <p:cNvPr id="175" name="TextBox 174">
            <a:extLst>
              <a:ext uri="{FF2B5EF4-FFF2-40B4-BE49-F238E27FC236}">
                <a16:creationId xmlns:a16="http://schemas.microsoft.com/office/drawing/2014/main" id="{D36945D9-3DA0-379D-CC8C-5F74D0975DE9}"/>
              </a:ext>
            </a:extLst>
          </p:cNvPr>
          <p:cNvSpPr txBox="1"/>
          <p:nvPr/>
        </p:nvSpPr>
        <p:spPr>
          <a:xfrm>
            <a:off x="12716069" y="4455745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15BE1F4D-4416-7D4D-AC90-2D4402F63CED}"/>
              </a:ext>
            </a:extLst>
          </p:cNvPr>
          <p:cNvSpPr txBox="1"/>
          <p:nvPr/>
        </p:nvSpPr>
        <p:spPr>
          <a:xfrm>
            <a:off x="8723579" y="2583565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4">
                    <a:lumMod val="75000"/>
                  </a:schemeClr>
                </a:solidFill>
                <a:latin typeface="Courier" pitchFamily="2" charset="0"/>
              </a:rPr>
              <a:t>ACGAACGUUUGAGAGCGAGA</a:t>
            </a:r>
          </a:p>
        </p:txBody>
      </p:sp>
      <p:sp>
        <p:nvSpPr>
          <p:cNvPr id="140" name="TextBox 139">
            <a:extLst>
              <a:ext uri="{FF2B5EF4-FFF2-40B4-BE49-F238E27FC236}">
                <a16:creationId xmlns:a16="http://schemas.microsoft.com/office/drawing/2014/main" id="{9CF4877B-8FD4-A74D-9F7B-23801011E8EC}"/>
              </a:ext>
            </a:extLst>
          </p:cNvPr>
          <p:cNvSpPr txBox="1"/>
          <p:nvPr/>
        </p:nvSpPr>
        <p:spPr>
          <a:xfrm>
            <a:off x="12809416" y="1673807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2">
                    <a:lumMod val="75000"/>
                  </a:schemeClr>
                </a:solidFill>
              </a:rPr>
              <a:t>PAM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8720520" y="1975716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tx2">
                    <a:lumMod val="60000"/>
                    <a:lumOff val="40000"/>
                  </a:schemeClr>
                </a:solidFill>
                <a:latin typeface="Courier" pitchFamily="2" charset="0"/>
              </a:rPr>
              <a:t>ACGAACGTTTGAGAGCGAGA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NGG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841051F-183B-1346-A02C-CF36ACF4759D}"/>
              </a:ext>
            </a:extLst>
          </p:cNvPr>
          <p:cNvCxnSpPr>
            <a:cxnSpLocks/>
          </p:cNvCxnSpPr>
          <p:nvPr/>
        </p:nvCxnSpPr>
        <p:spPr>
          <a:xfrm>
            <a:off x="7495108" y="2227099"/>
            <a:ext cx="129315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1A995131-624B-0644-9A86-6C25C72DC36A}"/>
              </a:ext>
            </a:extLst>
          </p:cNvPr>
          <p:cNvSpPr txBox="1"/>
          <p:nvPr/>
        </p:nvSpPr>
        <p:spPr>
          <a:xfrm>
            <a:off x="8720531" y="3065190"/>
            <a:ext cx="488696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TGCTTGCAAACTCTCGCTCT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AEDBA500-1C58-104D-92B3-115A3E55122A}"/>
              </a:ext>
            </a:extLst>
          </p:cNvPr>
          <p:cNvCxnSpPr>
            <a:cxnSpLocks/>
          </p:cNvCxnSpPr>
          <p:nvPr/>
        </p:nvCxnSpPr>
        <p:spPr>
          <a:xfrm>
            <a:off x="13514887" y="2227099"/>
            <a:ext cx="132549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A75BE3C-87A6-2B45-8F50-B5CFCF7A1A47}"/>
              </a:ext>
            </a:extLst>
          </p:cNvPr>
          <p:cNvCxnSpPr>
            <a:cxnSpLocks/>
          </p:cNvCxnSpPr>
          <p:nvPr/>
        </p:nvCxnSpPr>
        <p:spPr>
          <a:xfrm flipV="1">
            <a:off x="14381037" y="2521740"/>
            <a:ext cx="459342" cy="5118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C6D9D5C4-E820-1143-9AF7-E729ADCCB573}"/>
              </a:ext>
            </a:extLst>
          </p:cNvPr>
          <p:cNvSpPr txBox="1"/>
          <p:nvPr/>
        </p:nvSpPr>
        <p:spPr>
          <a:xfrm>
            <a:off x="338703" y="1902515"/>
            <a:ext cx="1080813" cy="6835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SpCas9</a:t>
            </a:r>
          </a:p>
          <a:p>
            <a:pPr algn="ctr"/>
            <a:r>
              <a:rPr lang="en-US" sz="1921" dirty="0"/>
              <a:t>D10A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D78BE1D-0F56-4A49-937E-7527EF75579F}"/>
              </a:ext>
            </a:extLst>
          </p:cNvPr>
          <p:cNvSpPr txBox="1"/>
          <p:nvPr/>
        </p:nvSpPr>
        <p:spPr>
          <a:xfrm>
            <a:off x="-65532" y="4757043"/>
            <a:ext cx="1841600" cy="6835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SpCas9</a:t>
            </a:r>
          </a:p>
          <a:p>
            <a:pPr algn="ctr"/>
            <a:r>
              <a:rPr lang="en-US" sz="1921" dirty="0"/>
              <a:t>H840A</a:t>
            </a:r>
          </a:p>
        </p:txBody>
      </p:sp>
      <p:sp>
        <p:nvSpPr>
          <p:cNvPr id="163" name="Triangle 162">
            <a:extLst>
              <a:ext uri="{FF2B5EF4-FFF2-40B4-BE49-F238E27FC236}">
                <a16:creationId xmlns:a16="http://schemas.microsoft.com/office/drawing/2014/main" id="{9536088D-05E8-C244-9D7D-82FFB2CA9F6F}"/>
              </a:ext>
            </a:extLst>
          </p:cNvPr>
          <p:cNvSpPr/>
          <p:nvPr/>
        </p:nvSpPr>
        <p:spPr>
          <a:xfrm>
            <a:off x="12173369" y="3505231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AACA2733-6D13-C641-9292-CCBE6F55FB65}"/>
              </a:ext>
            </a:extLst>
          </p:cNvPr>
          <p:cNvSpPr txBox="1"/>
          <p:nvPr/>
        </p:nvSpPr>
        <p:spPr>
          <a:xfrm>
            <a:off x="14582707" y="1921949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7812C850-FBE1-7340-B821-0459C1FEE281}"/>
              </a:ext>
            </a:extLst>
          </p:cNvPr>
          <p:cNvSpPr txBox="1"/>
          <p:nvPr/>
        </p:nvSpPr>
        <p:spPr>
          <a:xfrm>
            <a:off x="14582707" y="2507301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1700AF10-EA51-FC4C-A449-98C1161AC495}"/>
              </a:ext>
            </a:extLst>
          </p:cNvPr>
          <p:cNvSpPr txBox="1"/>
          <p:nvPr/>
        </p:nvSpPr>
        <p:spPr>
          <a:xfrm>
            <a:off x="7436342" y="1921949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3CC44260-B345-4D4A-8A61-55D3B93A550A}"/>
              </a:ext>
            </a:extLst>
          </p:cNvPr>
          <p:cNvSpPr txBox="1"/>
          <p:nvPr/>
        </p:nvSpPr>
        <p:spPr>
          <a:xfrm>
            <a:off x="7436342" y="2507301"/>
            <a:ext cx="43570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CE0E3246-3FA0-0F4F-9687-633A66C4C928}"/>
              </a:ext>
            </a:extLst>
          </p:cNvPr>
          <p:cNvSpPr txBox="1"/>
          <p:nvPr/>
        </p:nvSpPr>
        <p:spPr>
          <a:xfrm>
            <a:off x="3018000" y="2023287"/>
            <a:ext cx="1364361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latin typeface="Courier" pitchFamily="2" charset="0"/>
              </a:rPr>
              <a:t>(3)NGG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180FA2B1-F180-7E46-AE97-B9AB451BAAC9}"/>
              </a:ext>
            </a:extLst>
          </p:cNvPr>
          <p:cNvSpPr/>
          <p:nvPr/>
        </p:nvSpPr>
        <p:spPr>
          <a:xfrm>
            <a:off x="2984698" y="368456"/>
            <a:ext cx="143096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/>
              <a:t>Rebase Motif</a:t>
            </a:r>
            <a:endParaRPr lang="en-US" dirty="0"/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619F89C7-437F-DA44-90F0-7CCB0C873627}"/>
              </a:ext>
            </a:extLst>
          </p:cNvPr>
          <p:cNvSpPr/>
          <p:nvPr/>
        </p:nvSpPr>
        <p:spPr>
          <a:xfrm>
            <a:off x="428893" y="251226"/>
            <a:ext cx="90043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CRISPR</a:t>
            </a:r>
          </a:p>
          <a:p>
            <a:pPr algn="ctr"/>
            <a:r>
              <a:rPr lang="en-US" dirty="0" err="1"/>
              <a:t>Nickase</a:t>
            </a:r>
            <a:endParaRPr lang="en-US" dirty="0"/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8FA963CB-6808-BA43-8AF0-5EB34E80D54A}"/>
              </a:ext>
            </a:extLst>
          </p:cNvPr>
          <p:cNvSpPr/>
          <p:nvPr/>
        </p:nvSpPr>
        <p:spPr>
          <a:xfrm>
            <a:off x="10567636" y="384028"/>
            <a:ext cx="192937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Example sequence</a:t>
            </a:r>
          </a:p>
        </p:txBody>
      </p: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7406C93E-EC30-B34E-AE05-6754BBA7C57B}"/>
              </a:ext>
            </a:extLst>
          </p:cNvPr>
          <p:cNvCxnSpPr>
            <a:cxnSpLocks/>
          </p:cNvCxnSpPr>
          <p:nvPr/>
        </p:nvCxnSpPr>
        <p:spPr>
          <a:xfrm flipH="1">
            <a:off x="227344" y="1010323"/>
            <a:ext cx="15949946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Rectangle 57">
            <a:extLst>
              <a:ext uri="{FF2B5EF4-FFF2-40B4-BE49-F238E27FC236}">
                <a16:creationId xmlns:a16="http://schemas.microsoft.com/office/drawing/2014/main" id="{2EE4591F-6807-1642-91A5-4C4CEF06EDEE}"/>
              </a:ext>
            </a:extLst>
          </p:cNvPr>
          <p:cNvSpPr/>
          <p:nvPr/>
        </p:nvSpPr>
        <p:spPr>
          <a:xfrm>
            <a:off x="4820434" y="229959"/>
            <a:ext cx="669414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PAM </a:t>
            </a:r>
          </a:p>
          <a:p>
            <a:pPr algn="ctr"/>
            <a:r>
              <a:rPr lang="en-US" dirty="0"/>
              <a:t>side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C8D92238-ABF4-D64B-ACD3-AAAE1288BDDD}"/>
              </a:ext>
            </a:extLst>
          </p:cNvPr>
          <p:cNvSpPr txBox="1"/>
          <p:nvPr/>
        </p:nvSpPr>
        <p:spPr>
          <a:xfrm>
            <a:off x="4614736" y="202328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3’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163697B0-F096-BB41-A972-8F6D070447A6}"/>
              </a:ext>
            </a:extLst>
          </p:cNvPr>
          <p:cNvSpPr txBox="1"/>
          <p:nvPr/>
        </p:nvSpPr>
        <p:spPr>
          <a:xfrm>
            <a:off x="4269635" y="4903521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3’</a:t>
            </a:r>
          </a:p>
        </p:txBody>
      </p: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34FF6480-C267-AE4F-9932-4EBB387CDF31}"/>
              </a:ext>
            </a:extLst>
          </p:cNvPr>
          <p:cNvCxnSpPr>
            <a:cxnSpLocks/>
          </p:cNvCxnSpPr>
          <p:nvPr/>
        </p:nvCxnSpPr>
        <p:spPr>
          <a:xfrm>
            <a:off x="6626008" y="253681"/>
            <a:ext cx="0" cy="636408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Rectangle 64">
            <a:extLst>
              <a:ext uri="{FF2B5EF4-FFF2-40B4-BE49-F238E27FC236}">
                <a16:creationId xmlns:a16="http://schemas.microsoft.com/office/drawing/2014/main" id="{0C2DACE0-5389-FD4F-BD79-10292C616BC6}"/>
              </a:ext>
            </a:extLst>
          </p:cNvPr>
          <p:cNvSpPr/>
          <p:nvPr/>
        </p:nvSpPr>
        <p:spPr>
          <a:xfrm>
            <a:off x="5678154" y="229959"/>
            <a:ext cx="86914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Spacer </a:t>
            </a:r>
          </a:p>
          <a:p>
            <a:pPr algn="ctr"/>
            <a:r>
              <a:rPr lang="en-US" dirty="0"/>
              <a:t>length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6B9225A9-BDAF-994B-972D-1FC956BE0AF2}"/>
              </a:ext>
            </a:extLst>
          </p:cNvPr>
          <p:cNvSpPr txBox="1"/>
          <p:nvPr/>
        </p:nvSpPr>
        <p:spPr>
          <a:xfrm>
            <a:off x="5714847" y="2023287"/>
            <a:ext cx="795762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20nt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58B8617E-1958-AD44-884D-9343A722FB9B}"/>
              </a:ext>
            </a:extLst>
          </p:cNvPr>
          <p:cNvSpPr txBox="1"/>
          <p:nvPr/>
        </p:nvSpPr>
        <p:spPr>
          <a:xfrm>
            <a:off x="5739132" y="4903521"/>
            <a:ext cx="817796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20nt</a:t>
            </a:r>
          </a:p>
        </p:txBody>
      </p:sp>
      <p:sp>
        <p:nvSpPr>
          <p:cNvPr id="79" name="Rectangle 78">
            <a:extLst>
              <a:ext uri="{FF2B5EF4-FFF2-40B4-BE49-F238E27FC236}">
                <a16:creationId xmlns:a16="http://schemas.microsoft.com/office/drawing/2014/main" id="{8D661178-7F79-0E41-8D06-09867363274E}"/>
              </a:ext>
            </a:extLst>
          </p:cNvPr>
          <p:cNvSpPr/>
          <p:nvPr/>
        </p:nvSpPr>
        <p:spPr>
          <a:xfrm>
            <a:off x="1699036" y="247685"/>
            <a:ext cx="872355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Nicking</a:t>
            </a:r>
          </a:p>
          <a:p>
            <a:pPr algn="ctr"/>
            <a:r>
              <a:rPr lang="en-US" dirty="0"/>
              <a:t>strand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C1DF5226-378D-514C-A624-9C7AC1A03866}"/>
              </a:ext>
            </a:extLst>
          </p:cNvPr>
          <p:cNvSpPr txBox="1"/>
          <p:nvPr/>
        </p:nvSpPr>
        <p:spPr>
          <a:xfrm>
            <a:off x="1600681" y="2027326"/>
            <a:ext cx="1209788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Opposite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974B7EB6-0F85-1C47-B410-435B14991A49}"/>
              </a:ext>
            </a:extLst>
          </p:cNvPr>
          <p:cNvSpPr txBox="1"/>
          <p:nvPr/>
        </p:nvSpPr>
        <p:spPr>
          <a:xfrm>
            <a:off x="1298291" y="4907560"/>
            <a:ext cx="1841600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Original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B74869E3-7056-0643-9FEB-C01E96FBCCA5}"/>
              </a:ext>
            </a:extLst>
          </p:cNvPr>
          <p:cNvGrpSpPr/>
          <p:nvPr/>
        </p:nvGrpSpPr>
        <p:grpSpPr>
          <a:xfrm>
            <a:off x="7495108" y="2551637"/>
            <a:ext cx="1293154" cy="751283"/>
            <a:chOff x="7172514" y="2200880"/>
            <a:chExt cx="1293154" cy="751283"/>
          </a:xfrm>
        </p:grpSpPr>
        <p:cxnSp>
          <p:nvCxnSpPr>
            <p:cNvPr id="91" name="Straight Connector 90">
              <a:extLst>
                <a:ext uri="{FF2B5EF4-FFF2-40B4-BE49-F238E27FC236}">
                  <a16:creationId xmlns:a16="http://schemas.microsoft.com/office/drawing/2014/main" id="{F954D1C1-32D9-2A41-8AC2-41C4BAC347E0}"/>
                </a:ext>
              </a:extLst>
            </p:cNvPr>
            <p:cNvCxnSpPr>
              <a:cxnSpLocks/>
            </p:cNvCxnSpPr>
            <p:nvPr/>
          </p:nvCxnSpPr>
          <p:spPr>
            <a:xfrm>
              <a:off x="8166945" y="2952163"/>
              <a:ext cx="29872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>
              <a:extLst>
                <a:ext uri="{FF2B5EF4-FFF2-40B4-BE49-F238E27FC236}">
                  <a16:creationId xmlns:a16="http://schemas.microsoft.com/office/drawing/2014/main" id="{22A77E19-D1B7-AC49-9EFC-7C3FC8EA3F4D}"/>
                </a:ext>
              </a:extLst>
            </p:cNvPr>
            <p:cNvCxnSpPr>
              <a:cxnSpLocks/>
            </p:cNvCxnSpPr>
            <p:nvPr/>
          </p:nvCxnSpPr>
          <p:spPr>
            <a:xfrm>
              <a:off x="7828325" y="2207135"/>
              <a:ext cx="337829" cy="745028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Straight Connector 92">
              <a:extLst>
                <a:ext uri="{FF2B5EF4-FFF2-40B4-BE49-F238E27FC236}">
                  <a16:creationId xmlns:a16="http://schemas.microsoft.com/office/drawing/2014/main" id="{6EAA9E46-593B-6346-85CA-4E581650B7A4}"/>
                </a:ext>
              </a:extLst>
            </p:cNvPr>
            <p:cNvCxnSpPr>
              <a:cxnSpLocks/>
            </p:cNvCxnSpPr>
            <p:nvPr/>
          </p:nvCxnSpPr>
          <p:spPr>
            <a:xfrm>
              <a:off x="7172514" y="2200880"/>
              <a:ext cx="666401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5" name="TextBox 94">
            <a:extLst>
              <a:ext uri="{FF2B5EF4-FFF2-40B4-BE49-F238E27FC236}">
                <a16:creationId xmlns:a16="http://schemas.microsoft.com/office/drawing/2014/main" id="{44AFDE1A-3412-A94B-A0AC-33C5ACB69418}"/>
              </a:ext>
            </a:extLst>
          </p:cNvPr>
          <p:cNvSpPr txBox="1"/>
          <p:nvPr/>
        </p:nvSpPr>
        <p:spPr>
          <a:xfrm>
            <a:off x="12798568" y="3070190"/>
            <a:ext cx="85168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NCC</a:t>
            </a:r>
          </a:p>
        </p:txBody>
      </p:sp>
      <p:cxnSp>
        <p:nvCxnSpPr>
          <p:cNvPr id="96" name="Straight Connector 95">
            <a:extLst>
              <a:ext uri="{FF2B5EF4-FFF2-40B4-BE49-F238E27FC236}">
                <a16:creationId xmlns:a16="http://schemas.microsoft.com/office/drawing/2014/main" id="{30636152-52A4-A949-A02F-66F0EA1E981D}"/>
              </a:ext>
            </a:extLst>
          </p:cNvPr>
          <p:cNvCxnSpPr>
            <a:cxnSpLocks/>
          </p:cNvCxnSpPr>
          <p:nvPr/>
        </p:nvCxnSpPr>
        <p:spPr>
          <a:xfrm flipH="1">
            <a:off x="13514885" y="2532253"/>
            <a:ext cx="881970" cy="786369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Connector 97">
            <a:extLst>
              <a:ext uri="{FF2B5EF4-FFF2-40B4-BE49-F238E27FC236}">
                <a16:creationId xmlns:a16="http://schemas.microsoft.com/office/drawing/2014/main" id="{26E27648-B8F9-9540-8CF4-C78730125FE1}"/>
              </a:ext>
            </a:extLst>
          </p:cNvPr>
          <p:cNvCxnSpPr>
            <a:cxnSpLocks/>
          </p:cNvCxnSpPr>
          <p:nvPr/>
        </p:nvCxnSpPr>
        <p:spPr>
          <a:xfrm>
            <a:off x="8492454" y="2839238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Connector 98">
            <a:extLst>
              <a:ext uri="{FF2B5EF4-FFF2-40B4-BE49-F238E27FC236}">
                <a16:creationId xmlns:a16="http://schemas.microsoft.com/office/drawing/2014/main" id="{8D855EF4-A256-BD42-9F97-FE60B4E79E81}"/>
              </a:ext>
            </a:extLst>
          </p:cNvPr>
          <p:cNvCxnSpPr>
            <a:cxnSpLocks/>
          </p:cNvCxnSpPr>
          <p:nvPr/>
        </p:nvCxnSpPr>
        <p:spPr>
          <a:xfrm>
            <a:off x="12937879" y="2832215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Box 99">
            <a:extLst>
              <a:ext uri="{FF2B5EF4-FFF2-40B4-BE49-F238E27FC236}">
                <a16:creationId xmlns:a16="http://schemas.microsoft.com/office/drawing/2014/main" id="{EC99F5E4-9696-1044-BB8D-0204B418C37A}"/>
              </a:ext>
            </a:extLst>
          </p:cNvPr>
          <p:cNvSpPr txBox="1"/>
          <p:nvPr/>
        </p:nvSpPr>
        <p:spPr>
          <a:xfrm>
            <a:off x="8569580" y="2536300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B50DF56E-885B-6844-B18C-80A933720D91}"/>
              </a:ext>
            </a:extLst>
          </p:cNvPr>
          <p:cNvSpPr txBox="1"/>
          <p:nvPr/>
        </p:nvSpPr>
        <p:spPr>
          <a:xfrm>
            <a:off x="12847559" y="2536300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C649A3B3-C054-DE42-A281-17C33B2B55B7}"/>
              </a:ext>
            </a:extLst>
          </p:cNvPr>
          <p:cNvGrpSpPr/>
          <p:nvPr/>
        </p:nvGrpSpPr>
        <p:grpSpPr>
          <a:xfrm>
            <a:off x="8898758" y="2970794"/>
            <a:ext cx="3865401" cy="179803"/>
            <a:chOff x="2537530" y="2602325"/>
            <a:chExt cx="3623813" cy="168565"/>
          </a:xfrm>
        </p:grpSpPr>
        <p:cxnSp>
          <p:nvCxnSpPr>
            <p:cNvPr id="103" name="Straight Connector 102">
              <a:extLst>
                <a:ext uri="{FF2B5EF4-FFF2-40B4-BE49-F238E27FC236}">
                  <a16:creationId xmlns:a16="http://schemas.microsoft.com/office/drawing/2014/main" id="{AFB6CF54-6E37-4347-9989-CA20A681207C}"/>
                </a:ext>
              </a:extLst>
            </p:cNvPr>
            <p:cNvCxnSpPr>
              <a:cxnSpLocks/>
            </p:cNvCxnSpPr>
            <p:nvPr/>
          </p:nvCxnSpPr>
          <p:spPr>
            <a:xfrm>
              <a:off x="539843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Straight Connector 103">
              <a:extLst>
                <a:ext uri="{FF2B5EF4-FFF2-40B4-BE49-F238E27FC236}">
                  <a16:creationId xmlns:a16="http://schemas.microsoft.com/office/drawing/2014/main" id="{220DBFD4-2585-B440-B751-CB87D08E5659}"/>
                </a:ext>
              </a:extLst>
            </p:cNvPr>
            <p:cNvCxnSpPr>
              <a:cxnSpLocks/>
            </p:cNvCxnSpPr>
            <p:nvPr/>
          </p:nvCxnSpPr>
          <p:spPr>
            <a:xfrm>
              <a:off x="558916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Straight Connector 104">
              <a:extLst>
                <a:ext uri="{FF2B5EF4-FFF2-40B4-BE49-F238E27FC236}">
                  <a16:creationId xmlns:a16="http://schemas.microsoft.com/office/drawing/2014/main" id="{81E22766-7EE8-CD43-9572-C34BE8AEC94D}"/>
                </a:ext>
              </a:extLst>
            </p:cNvPr>
            <p:cNvCxnSpPr>
              <a:cxnSpLocks/>
            </p:cNvCxnSpPr>
            <p:nvPr/>
          </p:nvCxnSpPr>
          <p:spPr>
            <a:xfrm>
              <a:off x="520770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Straight Connector 105">
              <a:extLst>
                <a:ext uri="{FF2B5EF4-FFF2-40B4-BE49-F238E27FC236}">
                  <a16:creationId xmlns:a16="http://schemas.microsoft.com/office/drawing/2014/main" id="{3BC98180-3BF9-2E46-B50E-C1569B401490}"/>
                </a:ext>
              </a:extLst>
            </p:cNvPr>
            <p:cNvCxnSpPr>
              <a:cxnSpLocks/>
            </p:cNvCxnSpPr>
            <p:nvPr/>
          </p:nvCxnSpPr>
          <p:spPr>
            <a:xfrm>
              <a:off x="501698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Connector 114">
              <a:extLst>
                <a:ext uri="{FF2B5EF4-FFF2-40B4-BE49-F238E27FC236}">
                  <a16:creationId xmlns:a16="http://schemas.microsoft.com/office/drawing/2014/main" id="{44DDAC82-510D-DE49-98D6-D7EFB4AB5690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2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Connector 115">
              <a:extLst>
                <a:ext uri="{FF2B5EF4-FFF2-40B4-BE49-F238E27FC236}">
                  <a16:creationId xmlns:a16="http://schemas.microsoft.com/office/drawing/2014/main" id="{3763E430-3B42-EE42-8BE3-621DFF567493}"/>
                </a:ext>
              </a:extLst>
            </p:cNvPr>
            <p:cNvCxnSpPr>
              <a:cxnSpLocks/>
            </p:cNvCxnSpPr>
            <p:nvPr/>
          </p:nvCxnSpPr>
          <p:spPr>
            <a:xfrm>
              <a:off x="482625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Straight Connector 118">
              <a:extLst>
                <a:ext uri="{FF2B5EF4-FFF2-40B4-BE49-F238E27FC236}">
                  <a16:creationId xmlns:a16="http://schemas.microsoft.com/office/drawing/2014/main" id="{F9C0B057-E168-2647-8060-6790DA3F3F71}"/>
                </a:ext>
              </a:extLst>
            </p:cNvPr>
            <p:cNvCxnSpPr>
              <a:cxnSpLocks/>
            </p:cNvCxnSpPr>
            <p:nvPr/>
          </p:nvCxnSpPr>
          <p:spPr>
            <a:xfrm>
              <a:off x="444480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>
              <a:extLst>
                <a:ext uri="{FF2B5EF4-FFF2-40B4-BE49-F238E27FC236}">
                  <a16:creationId xmlns:a16="http://schemas.microsoft.com/office/drawing/2014/main" id="{DA888C23-EFB0-8E4E-AC22-81A247B0BCED}"/>
                </a:ext>
              </a:extLst>
            </p:cNvPr>
            <p:cNvCxnSpPr>
              <a:cxnSpLocks/>
            </p:cNvCxnSpPr>
            <p:nvPr/>
          </p:nvCxnSpPr>
          <p:spPr>
            <a:xfrm>
              <a:off x="425407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1" name="Straight Connector 120">
              <a:extLst>
                <a:ext uri="{FF2B5EF4-FFF2-40B4-BE49-F238E27FC236}">
                  <a16:creationId xmlns:a16="http://schemas.microsoft.com/office/drawing/2014/main" id="{79C717D1-DEE7-B747-AD4F-8AB94C999274}"/>
                </a:ext>
              </a:extLst>
            </p:cNvPr>
            <p:cNvCxnSpPr>
              <a:cxnSpLocks/>
            </p:cNvCxnSpPr>
            <p:nvPr/>
          </p:nvCxnSpPr>
          <p:spPr>
            <a:xfrm>
              <a:off x="387261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2" name="Straight Connector 121">
              <a:extLst>
                <a:ext uri="{FF2B5EF4-FFF2-40B4-BE49-F238E27FC236}">
                  <a16:creationId xmlns:a16="http://schemas.microsoft.com/office/drawing/2014/main" id="{48144B5E-BEBA-4B4E-967C-76F1A3D055CF}"/>
                </a:ext>
              </a:extLst>
            </p:cNvPr>
            <p:cNvCxnSpPr>
              <a:cxnSpLocks/>
            </p:cNvCxnSpPr>
            <p:nvPr/>
          </p:nvCxnSpPr>
          <p:spPr>
            <a:xfrm>
              <a:off x="406334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Straight Connector 123">
              <a:extLst>
                <a:ext uri="{FF2B5EF4-FFF2-40B4-BE49-F238E27FC236}">
                  <a16:creationId xmlns:a16="http://schemas.microsoft.com/office/drawing/2014/main" id="{707C1623-4F77-A946-A88E-2B1C7028B3E5}"/>
                </a:ext>
              </a:extLst>
            </p:cNvPr>
            <p:cNvCxnSpPr>
              <a:cxnSpLocks/>
            </p:cNvCxnSpPr>
            <p:nvPr/>
          </p:nvCxnSpPr>
          <p:spPr>
            <a:xfrm>
              <a:off x="368189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5" name="Straight Connector 124">
              <a:extLst>
                <a:ext uri="{FF2B5EF4-FFF2-40B4-BE49-F238E27FC236}">
                  <a16:creationId xmlns:a16="http://schemas.microsoft.com/office/drawing/2014/main" id="{808EECC4-FEB4-7743-92DA-AA08A02F485E}"/>
                </a:ext>
              </a:extLst>
            </p:cNvPr>
            <p:cNvCxnSpPr>
              <a:cxnSpLocks/>
            </p:cNvCxnSpPr>
            <p:nvPr/>
          </p:nvCxnSpPr>
          <p:spPr>
            <a:xfrm>
              <a:off x="349116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Straight Connector 125">
              <a:extLst>
                <a:ext uri="{FF2B5EF4-FFF2-40B4-BE49-F238E27FC236}">
                  <a16:creationId xmlns:a16="http://schemas.microsoft.com/office/drawing/2014/main" id="{DBB8E099-5E17-F048-983A-066BC751EE7B}"/>
                </a:ext>
              </a:extLst>
            </p:cNvPr>
            <p:cNvCxnSpPr>
              <a:cxnSpLocks/>
            </p:cNvCxnSpPr>
            <p:nvPr/>
          </p:nvCxnSpPr>
          <p:spPr>
            <a:xfrm>
              <a:off x="310971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Straight Connector 126">
              <a:extLst>
                <a:ext uri="{FF2B5EF4-FFF2-40B4-BE49-F238E27FC236}">
                  <a16:creationId xmlns:a16="http://schemas.microsoft.com/office/drawing/2014/main" id="{AB4DC4EC-DBD7-AE48-84EA-9076A18252EB}"/>
                </a:ext>
              </a:extLst>
            </p:cNvPr>
            <p:cNvCxnSpPr>
              <a:cxnSpLocks/>
            </p:cNvCxnSpPr>
            <p:nvPr/>
          </p:nvCxnSpPr>
          <p:spPr>
            <a:xfrm>
              <a:off x="330043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Straight Connector 128">
              <a:extLst>
                <a:ext uri="{FF2B5EF4-FFF2-40B4-BE49-F238E27FC236}">
                  <a16:creationId xmlns:a16="http://schemas.microsoft.com/office/drawing/2014/main" id="{592D9FE3-6277-E146-9CBF-54E49A25F09E}"/>
                </a:ext>
              </a:extLst>
            </p:cNvPr>
            <p:cNvCxnSpPr>
              <a:cxnSpLocks/>
            </p:cNvCxnSpPr>
            <p:nvPr/>
          </p:nvCxnSpPr>
          <p:spPr>
            <a:xfrm>
              <a:off x="291898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Straight Connector 129">
              <a:extLst>
                <a:ext uri="{FF2B5EF4-FFF2-40B4-BE49-F238E27FC236}">
                  <a16:creationId xmlns:a16="http://schemas.microsoft.com/office/drawing/2014/main" id="{C4697E61-65DF-CF49-BEA9-E7774F8ABFC3}"/>
                </a:ext>
              </a:extLst>
            </p:cNvPr>
            <p:cNvCxnSpPr>
              <a:cxnSpLocks/>
            </p:cNvCxnSpPr>
            <p:nvPr/>
          </p:nvCxnSpPr>
          <p:spPr>
            <a:xfrm>
              <a:off x="272825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2" name="Straight Connector 131">
              <a:extLst>
                <a:ext uri="{FF2B5EF4-FFF2-40B4-BE49-F238E27FC236}">
                  <a16:creationId xmlns:a16="http://schemas.microsoft.com/office/drawing/2014/main" id="{431C60ED-DED2-324E-A8CF-F51F9D593261}"/>
                </a:ext>
              </a:extLst>
            </p:cNvPr>
            <p:cNvCxnSpPr>
              <a:cxnSpLocks/>
            </p:cNvCxnSpPr>
            <p:nvPr/>
          </p:nvCxnSpPr>
          <p:spPr>
            <a:xfrm>
              <a:off x="253753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Straight Connector 132">
              <a:extLst>
                <a:ext uri="{FF2B5EF4-FFF2-40B4-BE49-F238E27FC236}">
                  <a16:creationId xmlns:a16="http://schemas.microsoft.com/office/drawing/2014/main" id="{9F50108E-082E-5E4B-95B2-FAFC3111A16A}"/>
                </a:ext>
              </a:extLst>
            </p:cNvPr>
            <p:cNvCxnSpPr>
              <a:cxnSpLocks/>
            </p:cNvCxnSpPr>
            <p:nvPr/>
          </p:nvCxnSpPr>
          <p:spPr>
            <a:xfrm>
              <a:off x="616134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4" name="Straight Connector 133">
              <a:extLst>
                <a:ext uri="{FF2B5EF4-FFF2-40B4-BE49-F238E27FC236}">
                  <a16:creationId xmlns:a16="http://schemas.microsoft.com/office/drawing/2014/main" id="{5F1DC264-4A49-0F43-8E8A-B18C4B36AD9B}"/>
                </a:ext>
              </a:extLst>
            </p:cNvPr>
            <p:cNvCxnSpPr>
              <a:cxnSpLocks/>
            </p:cNvCxnSpPr>
            <p:nvPr/>
          </p:nvCxnSpPr>
          <p:spPr>
            <a:xfrm>
              <a:off x="597061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Straight Connector 134">
              <a:extLst>
                <a:ext uri="{FF2B5EF4-FFF2-40B4-BE49-F238E27FC236}">
                  <a16:creationId xmlns:a16="http://schemas.microsoft.com/office/drawing/2014/main" id="{09395DCB-A2C4-B04E-8E05-695D3141F0E6}"/>
                </a:ext>
              </a:extLst>
            </p:cNvPr>
            <p:cNvCxnSpPr>
              <a:cxnSpLocks/>
            </p:cNvCxnSpPr>
            <p:nvPr/>
          </p:nvCxnSpPr>
          <p:spPr>
            <a:xfrm>
              <a:off x="577988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36" name="TextBox 135">
            <a:extLst>
              <a:ext uri="{FF2B5EF4-FFF2-40B4-BE49-F238E27FC236}">
                <a16:creationId xmlns:a16="http://schemas.microsoft.com/office/drawing/2014/main" id="{7B96C218-BCED-6043-BBC7-8C933C0F392D}"/>
              </a:ext>
            </a:extLst>
          </p:cNvPr>
          <p:cNvSpPr txBox="1"/>
          <p:nvPr/>
        </p:nvSpPr>
        <p:spPr>
          <a:xfrm>
            <a:off x="10277834" y="2423238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4">
                    <a:lumMod val="75000"/>
                  </a:schemeClr>
                </a:solidFill>
              </a:rPr>
              <a:t>Spacer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38142CB5-39AB-584E-AC80-0A997366E5AD}"/>
              </a:ext>
            </a:extLst>
          </p:cNvPr>
          <p:cNvSpPr txBox="1"/>
          <p:nvPr/>
        </p:nvSpPr>
        <p:spPr>
          <a:xfrm>
            <a:off x="10060358" y="1785731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Protospacer</a:t>
            </a:r>
          </a:p>
        </p:txBody>
      </p:sp>
      <p:sp>
        <p:nvSpPr>
          <p:cNvPr id="138" name="TextBox 137">
            <a:extLst>
              <a:ext uri="{FF2B5EF4-FFF2-40B4-BE49-F238E27FC236}">
                <a16:creationId xmlns:a16="http://schemas.microsoft.com/office/drawing/2014/main" id="{A9FDAA18-8D25-7D47-943A-A4E8F7FF4FCA}"/>
              </a:ext>
            </a:extLst>
          </p:cNvPr>
          <p:cNvSpPr txBox="1"/>
          <p:nvPr/>
        </p:nvSpPr>
        <p:spPr>
          <a:xfrm>
            <a:off x="12955420" y="2633884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gRNA</a:t>
            </a:r>
          </a:p>
        </p:txBody>
      </p:sp>
      <p:sp>
        <p:nvSpPr>
          <p:cNvPr id="139" name="TextBox 138">
            <a:extLst>
              <a:ext uri="{FF2B5EF4-FFF2-40B4-BE49-F238E27FC236}">
                <a16:creationId xmlns:a16="http://schemas.microsoft.com/office/drawing/2014/main" id="{B983181E-D058-6743-A31A-DC1386CAFC02}"/>
              </a:ext>
            </a:extLst>
          </p:cNvPr>
          <p:cNvSpPr txBox="1"/>
          <p:nvPr/>
        </p:nvSpPr>
        <p:spPr>
          <a:xfrm>
            <a:off x="14692131" y="2157566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AC112F79-2AF4-59A9-9E51-DFAC2B55AEEB}"/>
              </a:ext>
            </a:extLst>
          </p:cNvPr>
          <p:cNvSpPr txBox="1"/>
          <p:nvPr/>
        </p:nvSpPr>
        <p:spPr>
          <a:xfrm>
            <a:off x="3016214" y="4902652"/>
            <a:ext cx="1364361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latin typeface="Courier" pitchFamily="2" charset="0"/>
              </a:rPr>
              <a:t>(3)NGG</a:t>
            </a:r>
          </a:p>
        </p:txBody>
      </p:sp>
      <p:sp>
        <p:nvSpPr>
          <p:cNvPr id="174" name="TextBox 173">
            <a:extLst>
              <a:ext uri="{FF2B5EF4-FFF2-40B4-BE49-F238E27FC236}">
                <a16:creationId xmlns:a16="http://schemas.microsoft.com/office/drawing/2014/main" id="{2F7DDB4D-1048-24B4-7D52-30D001BF2DD9}"/>
              </a:ext>
            </a:extLst>
          </p:cNvPr>
          <p:cNvSpPr txBox="1"/>
          <p:nvPr/>
        </p:nvSpPr>
        <p:spPr>
          <a:xfrm>
            <a:off x="8630232" y="5365503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4">
                    <a:lumMod val="75000"/>
                  </a:schemeClr>
                </a:solidFill>
                <a:latin typeface="Courier" pitchFamily="2" charset="0"/>
              </a:rPr>
              <a:t>ACGAACGUUUGAGAGCGAGA</a:t>
            </a:r>
          </a:p>
        </p:txBody>
      </p:sp>
      <p:sp>
        <p:nvSpPr>
          <p:cNvPr id="176" name="TextBox 175">
            <a:extLst>
              <a:ext uri="{FF2B5EF4-FFF2-40B4-BE49-F238E27FC236}">
                <a16:creationId xmlns:a16="http://schemas.microsoft.com/office/drawing/2014/main" id="{D37B0B52-CAD3-F70B-A7FD-310053F210EA}"/>
              </a:ext>
            </a:extLst>
          </p:cNvPr>
          <p:cNvSpPr txBox="1"/>
          <p:nvPr/>
        </p:nvSpPr>
        <p:spPr>
          <a:xfrm>
            <a:off x="8627173" y="4757654"/>
            <a:ext cx="4979556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tx2">
                    <a:lumMod val="60000"/>
                    <a:lumOff val="40000"/>
                  </a:schemeClr>
                </a:solidFill>
                <a:latin typeface="Courier" pitchFamily="2" charset="0"/>
              </a:rPr>
              <a:t>ACGAACGTTTGAGAGCGAGA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NGG</a:t>
            </a:r>
          </a:p>
        </p:txBody>
      </p:sp>
      <p:cxnSp>
        <p:nvCxnSpPr>
          <p:cNvPr id="177" name="Straight Connector 176">
            <a:extLst>
              <a:ext uri="{FF2B5EF4-FFF2-40B4-BE49-F238E27FC236}">
                <a16:creationId xmlns:a16="http://schemas.microsoft.com/office/drawing/2014/main" id="{B95CD3F0-48F6-1823-3F9F-E057A655C0B9}"/>
              </a:ext>
            </a:extLst>
          </p:cNvPr>
          <p:cNvCxnSpPr>
            <a:cxnSpLocks/>
          </p:cNvCxnSpPr>
          <p:nvPr/>
        </p:nvCxnSpPr>
        <p:spPr>
          <a:xfrm>
            <a:off x="7401761" y="5009037"/>
            <a:ext cx="129315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8" name="TextBox 177">
            <a:extLst>
              <a:ext uri="{FF2B5EF4-FFF2-40B4-BE49-F238E27FC236}">
                <a16:creationId xmlns:a16="http://schemas.microsoft.com/office/drawing/2014/main" id="{2EF17774-66D1-8D62-B73F-A96A55117427}"/>
              </a:ext>
            </a:extLst>
          </p:cNvPr>
          <p:cNvSpPr txBox="1"/>
          <p:nvPr/>
        </p:nvSpPr>
        <p:spPr>
          <a:xfrm>
            <a:off x="8627184" y="5847128"/>
            <a:ext cx="4886963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TGCTTGCAAACTCTCGCTCT</a:t>
            </a:r>
          </a:p>
        </p:txBody>
      </p:sp>
      <p:cxnSp>
        <p:nvCxnSpPr>
          <p:cNvPr id="179" name="Straight Connector 178">
            <a:extLst>
              <a:ext uri="{FF2B5EF4-FFF2-40B4-BE49-F238E27FC236}">
                <a16:creationId xmlns:a16="http://schemas.microsoft.com/office/drawing/2014/main" id="{CA696850-BE14-DCD9-3BBC-F87E58FF0B46}"/>
              </a:ext>
            </a:extLst>
          </p:cNvPr>
          <p:cNvCxnSpPr>
            <a:cxnSpLocks/>
          </p:cNvCxnSpPr>
          <p:nvPr/>
        </p:nvCxnSpPr>
        <p:spPr>
          <a:xfrm>
            <a:off x="13421540" y="5009037"/>
            <a:ext cx="132549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0" name="Straight Connector 179">
            <a:extLst>
              <a:ext uri="{FF2B5EF4-FFF2-40B4-BE49-F238E27FC236}">
                <a16:creationId xmlns:a16="http://schemas.microsoft.com/office/drawing/2014/main" id="{8F6EE485-6CC8-348B-F525-6B9E6700498A}"/>
              </a:ext>
            </a:extLst>
          </p:cNvPr>
          <p:cNvCxnSpPr>
            <a:cxnSpLocks/>
          </p:cNvCxnSpPr>
          <p:nvPr/>
        </p:nvCxnSpPr>
        <p:spPr>
          <a:xfrm flipV="1">
            <a:off x="14287690" y="5303678"/>
            <a:ext cx="459342" cy="5118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3" name="Triangle 182">
            <a:extLst>
              <a:ext uri="{FF2B5EF4-FFF2-40B4-BE49-F238E27FC236}">
                <a16:creationId xmlns:a16="http://schemas.microsoft.com/office/drawing/2014/main" id="{0159283E-9C66-0AFD-067F-FA627175CF09}"/>
              </a:ext>
            </a:extLst>
          </p:cNvPr>
          <p:cNvSpPr/>
          <p:nvPr/>
        </p:nvSpPr>
        <p:spPr>
          <a:xfrm rot="10800000">
            <a:off x="12082070" y="4670590"/>
            <a:ext cx="198783" cy="171365"/>
          </a:xfrm>
          <a:prstGeom prst="triangl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5" name="TextBox 184">
            <a:extLst>
              <a:ext uri="{FF2B5EF4-FFF2-40B4-BE49-F238E27FC236}">
                <a16:creationId xmlns:a16="http://schemas.microsoft.com/office/drawing/2014/main" id="{D77DBEF5-3E24-CAD4-F1D0-CCEA7D9A47C4}"/>
              </a:ext>
            </a:extLst>
          </p:cNvPr>
          <p:cNvSpPr txBox="1"/>
          <p:nvPr/>
        </p:nvSpPr>
        <p:spPr>
          <a:xfrm>
            <a:off x="14489360" y="4703887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sp>
        <p:nvSpPr>
          <p:cNvPr id="186" name="TextBox 185">
            <a:extLst>
              <a:ext uri="{FF2B5EF4-FFF2-40B4-BE49-F238E27FC236}">
                <a16:creationId xmlns:a16="http://schemas.microsoft.com/office/drawing/2014/main" id="{E6C8D984-88F7-C612-9700-3F4A28DBD5E2}"/>
              </a:ext>
            </a:extLst>
          </p:cNvPr>
          <p:cNvSpPr txBox="1"/>
          <p:nvPr/>
        </p:nvSpPr>
        <p:spPr>
          <a:xfrm>
            <a:off x="14489360" y="5289239"/>
            <a:ext cx="108081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187" name="TextBox 186">
            <a:extLst>
              <a:ext uri="{FF2B5EF4-FFF2-40B4-BE49-F238E27FC236}">
                <a16:creationId xmlns:a16="http://schemas.microsoft.com/office/drawing/2014/main" id="{9D4391AD-D90A-B62B-23CD-1DA53D3916F5}"/>
              </a:ext>
            </a:extLst>
          </p:cNvPr>
          <p:cNvSpPr txBox="1"/>
          <p:nvPr/>
        </p:nvSpPr>
        <p:spPr>
          <a:xfrm>
            <a:off x="7342995" y="4703887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188" name="TextBox 187">
            <a:extLst>
              <a:ext uri="{FF2B5EF4-FFF2-40B4-BE49-F238E27FC236}">
                <a16:creationId xmlns:a16="http://schemas.microsoft.com/office/drawing/2014/main" id="{F4E525A2-89E0-DCEA-7110-5A42CF182757}"/>
              </a:ext>
            </a:extLst>
          </p:cNvPr>
          <p:cNvSpPr txBox="1"/>
          <p:nvPr/>
        </p:nvSpPr>
        <p:spPr>
          <a:xfrm>
            <a:off x="7342995" y="5289239"/>
            <a:ext cx="43570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grpSp>
        <p:nvGrpSpPr>
          <p:cNvPr id="189" name="Group 188">
            <a:extLst>
              <a:ext uri="{FF2B5EF4-FFF2-40B4-BE49-F238E27FC236}">
                <a16:creationId xmlns:a16="http://schemas.microsoft.com/office/drawing/2014/main" id="{F25BAD76-C39A-2558-3708-7AFC0D6512D7}"/>
              </a:ext>
            </a:extLst>
          </p:cNvPr>
          <p:cNvGrpSpPr/>
          <p:nvPr/>
        </p:nvGrpSpPr>
        <p:grpSpPr>
          <a:xfrm>
            <a:off x="7401761" y="5333575"/>
            <a:ext cx="1293154" cy="751283"/>
            <a:chOff x="7172514" y="2200880"/>
            <a:chExt cx="1293154" cy="751283"/>
          </a:xfrm>
        </p:grpSpPr>
        <p:cxnSp>
          <p:nvCxnSpPr>
            <p:cNvPr id="190" name="Straight Connector 189">
              <a:extLst>
                <a:ext uri="{FF2B5EF4-FFF2-40B4-BE49-F238E27FC236}">
                  <a16:creationId xmlns:a16="http://schemas.microsoft.com/office/drawing/2014/main" id="{FC6EB347-70F6-A6D3-EFD6-ECC845E4EAD9}"/>
                </a:ext>
              </a:extLst>
            </p:cNvPr>
            <p:cNvCxnSpPr>
              <a:cxnSpLocks/>
            </p:cNvCxnSpPr>
            <p:nvPr/>
          </p:nvCxnSpPr>
          <p:spPr>
            <a:xfrm>
              <a:off x="8166945" y="2952163"/>
              <a:ext cx="29872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Straight Connector 190">
              <a:extLst>
                <a:ext uri="{FF2B5EF4-FFF2-40B4-BE49-F238E27FC236}">
                  <a16:creationId xmlns:a16="http://schemas.microsoft.com/office/drawing/2014/main" id="{48AF139A-1C9D-8124-E48F-BBBD07E53E16}"/>
                </a:ext>
              </a:extLst>
            </p:cNvPr>
            <p:cNvCxnSpPr>
              <a:cxnSpLocks/>
            </p:cNvCxnSpPr>
            <p:nvPr/>
          </p:nvCxnSpPr>
          <p:spPr>
            <a:xfrm>
              <a:off x="7828325" y="2207135"/>
              <a:ext cx="337829" cy="745028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2" name="Straight Connector 191">
              <a:extLst>
                <a:ext uri="{FF2B5EF4-FFF2-40B4-BE49-F238E27FC236}">
                  <a16:creationId xmlns:a16="http://schemas.microsoft.com/office/drawing/2014/main" id="{FEB8A5AC-8CA6-20AE-D776-40E7ACCEDD03}"/>
                </a:ext>
              </a:extLst>
            </p:cNvPr>
            <p:cNvCxnSpPr>
              <a:cxnSpLocks/>
            </p:cNvCxnSpPr>
            <p:nvPr/>
          </p:nvCxnSpPr>
          <p:spPr>
            <a:xfrm>
              <a:off x="7172514" y="2200880"/>
              <a:ext cx="666401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3" name="TextBox 192">
            <a:extLst>
              <a:ext uri="{FF2B5EF4-FFF2-40B4-BE49-F238E27FC236}">
                <a16:creationId xmlns:a16="http://schemas.microsoft.com/office/drawing/2014/main" id="{CDFB80FC-BB39-E55E-82F2-F0C2B7638E86}"/>
              </a:ext>
            </a:extLst>
          </p:cNvPr>
          <p:cNvSpPr txBox="1"/>
          <p:nvPr/>
        </p:nvSpPr>
        <p:spPr>
          <a:xfrm>
            <a:off x="12705221" y="5852128"/>
            <a:ext cx="85168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NCC</a:t>
            </a:r>
          </a:p>
        </p:txBody>
      </p:sp>
      <p:cxnSp>
        <p:nvCxnSpPr>
          <p:cNvPr id="194" name="Straight Connector 193">
            <a:extLst>
              <a:ext uri="{FF2B5EF4-FFF2-40B4-BE49-F238E27FC236}">
                <a16:creationId xmlns:a16="http://schemas.microsoft.com/office/drawing/2014/main" id="{FEA95E3A-8751-0031-2232-A068C5BE3F54}"/>
              </a:ext>
            </a:extLst>
          </p:cNvPr>
          <p:cNvCxnSpPr>
            <a:cxnSpLocks/>
          </p:cNvCxnSpPr>
          <p:nvPr/>
        </p:nvCxnSpPr>
        <p:spPr>
          <a:xfrm flipH="1">
            <a:off x="13421538" y="5314191"/>
            <a:ext cx="881970" cy="786369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Straight Connector 194">
            <a:extLst>
              <a:ext uri="{FF2B5EF4-FFF2-40B4-BE49-F238E27FC236}">
                <a16:creationId xmlns:a16="http://schemas.microsoft.com/office/drawing/2014/main" id="{F520C73D-AFCD-1F87-7DE9-91576E57763E}"/>
              </a:ext>
            </a:extLst>
          </p:cNvPr>
          <p:cNvCxnSpPr>
            <a:cxnSpLocks/>
          </p:cNvCxnSpPr>
          <p:nvPr/>
        </p:nvCxnSpPr>
        <p:spPr>
          <a:xfrm>
            <a:off x="8399107" y="5621176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Straight Connector 195">
            <a:extLst>
              <a:ext uri="{FF2B5EF4-FFF2-40B4-BE49-F238E27FC236}">
                <a16:creationId xmlns:a16="http://schemas.microsoft.com/office/drawing/2014/main" id="{33E6BBC0-6AEE-A621-674A-5C8195FF58F8}"/>
              </a:ext>
            </a:extLst>
          </p:cNvPr>
          <p:cNvCxnSpPr>
            <a:cxnSpLocks/>
          </p:cNvCxnSpPr>
          <p:nvPr/>
        </p:nvCxnSpPr>
        <p:spPr>
          <a:xfrm>
            <a:off x="12844532" y="5614153"/>
            <a:ext cx="253721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7" name="TextBox 196">
            <a:extLst>
              <a:ext uri="{FF2B5EF4-FFF2-40B4-BE49-F238E27FC236}">
                <a16:creationId xmlns:a16="http://schemas.microsoft.com/office/drawing/2014/main" id="{778F8742-63B7-5420-781D-9DBD9CA1DD8B}"/>
              </a:ext>
            </a:extLst>
          </p:cNvPr>
          <p:cNvSpPr txBox="1"/>
          <p:nvPr/>
        </p:nvSpPr>
        <p:spPr>
          <a:xfrm>
            <a:off x="8476233" y="531823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5’</a:t>
            </a:r>
          </a:p>
        </p:txBody>
      </p:sp>
      <p:sp>
        <p:nvSpPr>
          <p:cNvPr id="198" name="TextBox 197">
            <a:extLst>
              <a:ext uri="{FF2B5EF4-FFF2-40B4-BE49-F238E27FC236}">
                <a16:creationId xmlns:a16="http://schemas.microsoft.com/office/drawing/2014/main" id="{C8ED2B2F-4C0A-CF5F-26FD-D8993CC05F0D}"/>
              </a:ext>
            </a:extLst>
          </p:cNvPr>
          <p:cNvSpPr txBox="1"/>
          <p:nvPr/>
        </p:nvSpPr>
        <p:spPr>
          <a:xfrm>
            <a:off x="12754212" y="5318238"/>
            <a:ext cx="36827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3’</a:t>
            </a:r>
          </a:p>
        </p:txBody>
      </p:sp>
      <p:grpSp>
        <p:nvGrpSpPr>
          <p:cNvPr id="199" name="Group 198">
            <a:extLst>
              <a:ext uri="{FF2B5EF4-FFF2-40B4-BE49-F238E27FC236}">
                <a16:creationId xmlns:a16="http://schemas.microsoft.com/office/drawing/2014/main" id="{98AEF5BF-C592-6132-8B28-4297ABA4327A}"/>
              </a:ext>
            </a:extLst>
          </p:cNvPr>
          <p:cNvGrpSpPr/>
          <p:nvPr/>
        </p:nvGrpSpPr>
        <p:grpSpPr>
          <a:xfrm>
            <a:off x="8805411" y="5752732"/>
            <a:ext cx="3865401" cy="179803"/>
            <a:chOff x="2537530" y="2602325"/>
            <a:chExt cx="3623813" cy="168565"/>
          </a:xfrm>
        </p:grpSpPr>
        <p:cxnSp>
          <p:nvCxnSpPr>
            <p:cNvPr id="200" name="Straight Connector 199">
              <a:extLst>
                <a:ext uri="{FF2B5EF4-FFF2-40B4-BE49-F238E27FC236}">
                  <a16:creationId xmlns:a16="http://schemas.microsoft.com/office/drawing/2014/main" id="{E2F75C29-0F60-E06F-37A9-16BE9B0069AF}"/>
                </a:ext>
              </a:extLst>
            </p:cNvPr>
            <p:cNvCxnSpPr>
              <a:cxnSpLocks/>
            </p:cNvCxnSpPr>
            <p:nvPr/>
          </p:nvCxnSpPr>
          <p:spPr>
            <a:xfrm>
              <a:off x="539843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1" name="Straight Connector 200">
              <a:extLst>
                <a:ext uri="{FF2B5EF4-FFF2-40B4-BE49-F238E27FC236}">
                  <a16:creationId xmlns:a16="http://schemas.microsoft.com/office/drawing/2014/main" id="{263EB310-4D17-4779-2957-C2076E17E665}"/>
                </a:ext>
              </a:extLst>
            </p:cNvPr>
            <p:cNvCxnSpPr>
              <a:cxnSpLocks/>
            </p:cNvCxnSpPr>
            <p:nvPr/>
          </p:nvCxnSpPr>
          <p:spPr>
            <a:xfrm>
              <a:off x="558916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2" name="Straight Connector 201">
              <a:extLst>
                <a:ext uri="{FF2B5EF4-FFF2-40B4-BE49-F238E27FC236}">
                  <a16:creationId xmlns:a16="http://schemas.microsoft.com/office/drawing/2014/main" id="{B66B091D-61F2-3D17-E1A4-7AE13B6F5CC8}"/>
                </a:ext>
              </a:extLst>
            </p:cNvPr>
            <p:cNvCxnSpPr>
              <a:cxnSpLocks/>
            </p:cNvCxnSpPr>
            <p:nvPr/>
          </p:nvCxnSpPr>
          <p:spPr>
            <a:xfrm>
              <a:off x="520770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3" name="Straight Connector 202">
              <a:extLst>
                <a:ext uri="{FF2B5EF4-FFF2-40B4-BE49-F238E27FC236}">
                  <a16:creationId xmlns:a16="http://schemas.microsoft.com/office/drawing/2014/main" id="{A6A7E6E6-96A2-0407-9DDB-032A521EED7A}"/>
                </a:ext>
              </a:extLst>
            </p:cNvPr>
            <p:cNvCxnSpPr>
              <a:cxnSpLocks/>
            </p:cNvCxnSpPr>
            <p:nvPr/>
          </p:nvCxnSpPr>
          <p:spPr>
            <a:xfrm>
              <a:off x="501698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4" name="Straight Connector 203">
              <a:extLst>
                <a:ext uri="{FF2B5EF4-FFF2-40B4-BE49-F238E27FC236}">
                  <a16:creationId xmlns:a16="http://schemas.microsoft.com/office/drawing/2014/main" id="{86723B2C-DCC5-05DC-A771-672D3DCBE75B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2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5" name="Straight Connector 204">
              <a:extLst>
                <a:ext uri="{FF2B5EF4-FFF2-40B4-BE49-F238E27FC236}">
                  <a16:creationId xmlns:a16="http://schemas.microsoft.com/office/drawing/2014/main" id="{4A12F321-4122-AE55-2D3D-70F5FEAFE56E}"/>
                </a:ext>
              </a:extLst>
            </p:cNvPr>
            <p:cNvCxnSpPr>
              <a:cxnSpLocks/>
            </p:cNvCxnSpPr>
            <p:nvPr/>
          </p:nvCxnSpPr>
          <p:spPr>
            <a:xfrm>
              <a:off x="482625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6" name="Straight Connector 205">
              <a:extLst>
                <a:ext uri="{FF2B5EF4-FFF2-40B4-BE49-F238E27FC236}">
                  <a16:creationId xmlns:a16="http://schemas.microsoft.com/office/drawing/2014/main" id="{60D0CBBF-6A77-3CD2-9E6A-41DE0A23693E}"/>
                </a:ext>
              </a:extLst>
            </p:cNvPr>
            <p:cNvCxnSpPr>
              <a:cxnSpLocks/>
            </p:cNvCxnSpPr>
            <p:nvPr/>
          </p:nvCxnSpPr>
          <p:spPr>
            <a:xfrm>
              <a:off x="444480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7" name="Straight Connector 206">
              <a:extLst>
                <a:ext uri="{FF2B5EF4-FFF2-40B4-BE49-F238E27FC236}">
                  <a16:creationId xmlns:a16="http://schemas.microsoft.com/office/drawing/2014/main" id="{AF8E90F3-5A72-5E3E-FC25-7C775876BEFB}"/>
                </a:ext>
              </a:extLst>
            </p:cNvPr>
            <p:cNvCxnSpPr>
              <a:cxnSpLocks/>
            </p:cNvCxnSpPr>
            <p:nvPr/>
          </p:nvCxnSpPr>
          <p:spPr>
            <a:xfrm>
              <a:off x="425407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8" name="Straight Connector 207">
              <a:extLst>
                <a:ext uri="{FF2B5EF4-FFF2-40B4-BE49-F238E27FC236}">
                  <a16:creationId xmlns:a16="http://schemas.microsoft.com/office/drawing/2014/main" id="{01786E75-2897-050A-0E60-550E7A0E3FBF}"/>
                </a:ext>
              </a:extLst>
            </p:cNvPr>
            <p:cNvCxnSpPr>
              <a:cxnSpLocks/>
            </p:cNvCxnSpPr>
            <p:nvPr/>
          </p:nvCxnSpPr>
          <p:spPr>
            <a:xfrm>
              <a:off x="387261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9" name="Straight Connector 208">
              <a:extLst>
                <a:ext uri="{FF2B5EF4-FFF2-40B4-BE49-F238E27FC236}">
                  <a16:creationId xmlns:a16="http://schemas.microsoft.com/office/drawing/2014/main" id="{31C43F4B-BD22-954D-2FFE-D253011D70A6}"/>
                </a:ext>
              </a:extLst>
            </p:cNvPr>
            <p:cNvCxnSpPr>
              <a:cxnSpLocks/>
            </p:cNvCxnSpPr>
            <p:nvPr/>
          </p:nvCxnSpPr>
          <p:spPr>
            <a:xfrm>
              <a:off x="406334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0" name="Straight Connector 209">
              <a:extLst>
                <a:ext uri="{FF2B5EF4-FFF2-40B4-BE49-F238E27FC236}">
                  <a16:creationId xmlns:a16="http://schemas.microsoft.com/office/drawing/2014/main" id="{0B0AB64A-AF18-7C0F-7318-DB1A0364D808}"/>
                </a:ext>
              </a:extLst>
            </p:cNvPr>
            <p:cNvCxnSpPr>
              <a:cxnSpLocks/>
            </p:cNvCxnSpPr>
            <p:nvPr/>
          </p:nvCxnSpPr>
          <p:spPr>
            <a:xfrm>
              <a:off x="368189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1" name="Straight Connector 210">
              <a:extLst>
                <a:ext uri="{FF2B5EF4-FFF2-40B4-BE49-F238E27FC236}">
                  <a16:creationId xmlns:a16="http://schemas.microsoft.com/office/drawing/2014/main" id="{D4233659-80A2-29E7-487B-CE1EC264ECE6}"/>
                </a:ext>
              </a:extLst>
            </p:cNvPr>
            <p:cNvCxnSpPr>
              <a:cxnSpLocks/>
            </p:cNvCxnSpPr>
            <p:nvPr/>
          </p:nvCxnSpPr>
          <p:spPr>
            <a:xfrm>
              <a:off x="349116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2" name="Straight Connector 211">
              <a:extLst>
                <a:ext uri="{FF2B5EF4-FFF2-40B4-BE49-F238E27FC236}">
                  <a16:creationId xmlns:a16="http://schemas.microsoft.com/office/drawing/2014/main" id="{992C32B4-836A-0560-408C-33D316DB75DA}"/>
                </a:ext>
              </a:extLst>
            </p:cNvPr>
            <p:cNvCxnSpPr>
              <a:cxnSpLocks/>
            </p:cNvCxnSpPr>
            <p:nvPr/>
          </p:nvCxnSpPr>
          <p:spPr>
            <a:xfrm>
              <a:off x="310971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3" name="Straight Connector 212">
              <a:extLst>
                <a:ext uri="{FF2B5EF4-FFF2-40B4-BE49-F238E27FC236}">
                  <a16:creationId xmlns:a16="http://schemas.microsoft.com/office/drawing/2014/main" id="{6DC1A1AB-3DB5-6405-ECF6-7241921CE316}"/>
                </a:ext>
              </a:extLst>
            </p:cNvPr>
            <p:cNvCxnSpPr>
              <a:cxnSpLocks/>
            </p:cNvCxnSpPr>
            <p:nvPr/>
          </p:nvCxnSpPr>
          <p:spPr>
            <a:xfrm>
              <a:off x="330043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4" name="Straight Connector 213">
              <a:extLst>
                <a:ext uri="{FF2B5EF4-FFF2-40B4-BE49-F238E27FC236}">
                  <a16:creationId xmlns:a16="http://schemas.microsoft.com/office/drawing/2014/main" id="{BC84C13B-70BA-F35D-8F6E-25DEBD6A5D5B}"/>
                </a:ext>
              </a:extLst>
            </p:cNvPr>
            <p:cNvCxnSpPr>
              <a:cxnSpLocks/>
            </p:cNvCxnSpPr>
            <p:nvPr/>
          </p:nvCxnSpPr>
          <p:spPr>
            <a:xfrm>
              <a:off x="291898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5" name="Straight Connector 214">
              <a:extLst>
                <a:ext uri="{FF2B5EF4-FFF2-40B4-BE49-F238E27FC236}">
                  <a16:creationId xmlns:a16="http://schemas.microsoft.com/office/drawing/2014/main" id="{43E92058-1A96-26AD-F09D-DBC565601E96}"/>
                </a:ext>
              </a:extLst>
            </p:cNvPr>
            <p:cNvCxnSpPr>
              <a:cxnSpLocks/>
            </p:cNvCxnSpPr>
            <p:nvPr/>
          </p:nvCxnSpPr>
          <p:spPr>
            <a:xfrm>
              <a:off x="272825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6" name="Straight Connector 215">
              <a:extLst>
                <a:ext uri="{FF2B5EF4-FFF2-40B4-BE49-F238E27FC236}">
                  <a16:creationId xmlns:a16="http://schemas.microsoft.com/office/drawing/2014/main" id="{7E5BBA82-EB15-6F33-BD32-8C840D72FE6B}"/>
                </a:ext>
              </a:extLst>
            </p:cNvPr>
            <p:cNvCxnSpPr>
              <a:cxnSpLocks/>
            </p:cNvCxnSpPr>
            <p:nvPr/>
          </p:nvCxnSpPr>
          <p:spPr>
            <a:xfrm>
              <a:off x="253753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7" name="Straight Connector 216">
              <a:extLst>
                <a:ext uri="{FF2B5EF4-FFF2-40B4-BE49-F238E27FC236}">
                  <a16:creationId xmlns:a16="http://schemas.microsoft.com/office/drawing/2014/main" id="{9A99B3AF-BB74-D455-15C4-48DE0942BEE9}"/>
                </a:ext>
              </a:extLst>
            </p:cNvPr>
            <p:cNvCxnSpPr>
              <a:cxnSpLocks/>
            </p:cNvCxnSpPr>
            <p:nvPr/>
          </p:nvCxnSpPr>
          <p:spPr>
            <a:xfrm>
              <a:off x="616134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8" name="Straight Connector 217">
              <a:extLst>
                <a:ext uri="{FF2B5EF4-FFF2-40B4-BE49-F238E27FC236}">
                  <a16:creationId xmlns:a16="http://schemas.microsoft.com/office/drawing/2014/main" id="{6EBD5C36-6A8F-7239-902C-E98C86729BA5}"/>
                </a:ext>
              </a:extLst>
            </p:cNvPr>
            <p:cNvCxnSpPr>
              <a:cxnSpLocks/>
            </p:cNvCxnSpPr>
            <p:nvPr/>
          </p:nvCxnSpPr>
          <p:spPr>
            <a:xfrm>
              <a:off x="597061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9" name="Straight Connector 218">
              <a:extLst>
                <a:ext uri="{FF2B5EF4-FFF2-40B4-BE49-F238E27FC236}">
                  <a16:creationId xmlns:a16="http://schemas.microsoft.com/office/drawing/2014/main" id="{E27689DC-E669-CB28-C615-0B57428BC3DF}"/>
                </a:ext>
              </a:extLst>
            </p:cNvPr>
            <p:cNvCxnSpPr>
              <a:cxnSpLocks/>
            </p:cNvCxnSpPr>
            <p:nvPr/>
          </p:nvCxnSpPr>
          <p:spPr>
            <a:xfrm>
              <a:off x="577988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20" name="TextBox 219">
            <a:extLst>
              <a:ext uri="{FF2B5EF4-FFF2-40B4-BE49-F238E27FC236}">
                <a16:creationId xmlns:a16="http://schemas.microsoft.com/office/drawing/2014/main" id="{C69BEA18-45DC-0465-07A1-09F9E665CF60}"/>
              </a:ext>
            </a:extLst>
          </p:cNvPr>
          <p:cNvSpPr txBox="1"/>
          <p:nvPr/>
        </p:nvSpPr>
        <p:spPr>
          <a:xfrm>
            <a:off x="10184487" y="5205176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accent4">
                    <a:lumMod val="75000"/>
                  </a:schemeClr>
                </a:solidFill>
              </a:rPr>
              <a:t>Spacer</a:t>
            </a:r>
          </a:p>
        </p:txBody>
      </p:sp>
      <p:sp>
        <p:nvSpPr>
          <p:cNvPr id="221" name="TextBox 220">
            <a:extLst>
              <a:ext uri="{FF2B5EF4-FFF2-40B4-BE49-F238E27FC236}">
                <a16:creationId xmlns:a16="http://schemas.microsoft.com/office/drawing/2014/main" id="{3B936189-8BAD-4CF6-2192-EA7453BDCA1C}"/>
              </a:ext>
            </a:extLst>
          </p:cNvPr>
          <p:cNvSpPr txBox="1"/>
          <p:nvPr/>
        </p:nvSpPr>
        <p:spPr>
          <a:xfrm>
            <a:off x="9967011" y="4567669"/>
            <a:ext cx="151576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chemeClr val="tx2">
                    <a:lumMod val="60000"/>
                    <a:lumOff val="40000"/>
                  </a:schemeClr>
                </a:solidFill>
              </a:rPr>
              <a:t>Protospacer</a:t>
            </a:r>
          </a:p>
        </p:txBody>
      </p:sp>
      <p:sp>
        <p:nvSpPr>
          <p:cNvPr id="222" name="TextBox 221">
            <a:extLst>
              <a:ext uri="{FF2B5EF4-FFF2-40B4-BE49-F238E27FC236}">
                <a16:creationId xmlns:a16="http://schemas.microsoft.com/office/drawing/2014/main" id="{610EA26A-B350-C98F-948A-6A0752156242}"/>
              </a:ext>
            </a:extLst>
          </p:cNvPr>
          <p:cNvSpPr txBox="1"/>
          <p:nvPr/>
        </p:nvSpPr>
        <p:spPr>
          <a:xfrm>
            <a:off x="12862073" y="5415822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gRNA</a:t>
            </a:r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id="{4E69925C-3CCB-CD95-DF17-5121284DF6B4}"/>
              </a:ext>
            </a:extLst>
          </p:cNvPr>
          <p:cNvSpPr txBox="1"/>
          <p:nvPr/>
        </p:nvSpPr>
        <p:spPr>
          <a:xfrm>
            <a:off x="14598784" y="4939504"/>
            <a:ext cx="108081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/>
              <a:t>dsDNA</a:t>
            </a:r>
          </a:p>
        </p:txBody>
      </p:sp>
      <p:sp>
        <p:nvSpPr>
          <p:cNvPr id="224" name="TextBox 223">
            <a:extLst>
              <a:ext uri="{FF2B5EF4-FFF2-40B4-BE49-F238E27FC236}">
                <a16:creationId xmlns:a16="http://schemas.microsoft.com/office/drawing/2014/main" id="{2A6464A3-6DF7-13A2-F24E-E0FE23DBD58A}"/>
              </a:ext>
            </a:extLst>
          </p:cNvPr>
          <p:cNvSpPr txBox="1"/>
          <p:nvPr/>
        </p:nvSpPr>
        <p:spPr>
          <a:xfrm>
            <a:off x="11313136" y="4351083"/>
            <a:ext cx="169038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dirty="0">
                <a:solidFill>
                  <a:srgbClr val="FF0000"/>
                </a:solidFill>
              </a:rPr>
              <a:t>Cut site</a:t>
            </a:r>
          </a:p>
        </p:txBody>
      </p:sp>
      <p:cxnSp>
        <p:nvCxnSpPr>
          <p:cNvPr id="227" name="Straight Connector 226">
            <a:extLst>
              <a:ext uri="{FF2B5EF4-FFF2-40B4-BE49-F238E27FC236}">
                <a16:creationId xmlns:a16="http://schemas.microsoft.com/office/drawing/2014/main" id="{E30DDBEF-3C3F-034B-3CAC-8D3FB89E7EBA}"/>
              </a:ext>
            </a:extLst>
          </p:cNvPr>
          <p:cNvCxnSpPr>
            <a:cxnSpLocks/>
          </p:cNvCxnSpPr>
          <p:nvPr/>
        </p:nvCxnSpPr>
        <p:spPr>
          <a:xfrm>
            <a:off x="5576078" y="253681"/>
            <a:ext cx="0" cy="636408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Straight Connector 227">
            <a:extLst>
              <a:ext uri="{FF2B5EF4-FFF2-40B4-BE49-F238E27FC236}">
                <a16:creationId xmlns:a16="http://schemas.microsoft.com/office/drawing/2014/main" id="{B64858E0-AA9F-1858-7CB9-AE30DF031551}"/>
              </a:ext>
            </a:extLst>
          </p:cNvPr>
          <p:cNvCxnSpPr>
            <a:cxnSpLocks/>
          </p:cNvCxnSpPr>
          <p:nvPr/>
        </p:nvCxnSpPr>
        <p:spPr>
          <a:xfrm>
            <a:off x="4601098" y="253681"/>
            <a:ext cx="0" cy="636408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Straight Connector 228">
            <a:extLst>
              <a:ext uri="{FF2B5EF4-FFF2-40B4-BE49-F238E27FC236}">
                <a16:creationId xmlns:a16="http://schemas.microsoft.com/office/drawing/2014/main" id="{24E7B975-5D40-CE96-07F9-304350983EE9}"/>
              </a:ext>
            </a:extLst>
          </p:cNvPr>
          <p:cNvCxnSpPr>
            <a:cxnSpLocks/>
          </p:cNvCxnSpPr>
          <p:nvPr/>
        </p:nvCxnSpPr>
        <p:spPr>
          <a:xfrm>
            <a:off x="2810469" y="253681"/>
            <a:ext cx="0" cy="636408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Connector 229">
            <a:extLst>
              <a:ext uri="{FF2B5EF4-FFF2-40B4-BE49-F238E27FC236}">
                <a16:creationId xmlns:a16="http://schemas.microsoft.com/office/drawing/2014/main" id="{258AFFB7-BC5F-773E-D46B-8C9F67E8F589}"/>
              </a:ext>
            </a:extLst>
          </p:cNvPr>
          <p:cNvCxnSpPr>
            <a:cxnSpLocks/>
          </p:cNvCxnSpPr>
          <p:nvPr/>
        </p:nvCxnSpPr>
        <p:spPr>
          <a:xfrm>
            <a:off x="1600681" y="253681"/>
            <a:ext cx="0" cy="636408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297539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313</TotalTime>
  <Words>79</Words>
  <Application>Microsoft Macintosh PowerPoint</Application>
  <PresentationFormat>Custom</PresentationFormat>
  <Paragraphs>55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111</cp:revision>
  <cp:lastPrinted>2020-07-10T20:40:32Z</cp:lastPrinted>
  <dcterms:created xsi:type="dcterms:W3CDTF">2020-05-07T13:53:30Z</dcterms:created>
  <dcterms:modified xsi:type="dcterms:W3CDTF">2022-07-05T23:21:28Z</dcterms:modified>
</cp:coreProperties>
</file>

<file path=docProps/thumbnail.jpeg>
</file>